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4"/>
  </p:notesMasterIdLst>
  <p:sldIdLst>
    <p:sldId id="256" r:id="rId2"/>
    <p:sldId id="373" r:id="rId3"/>
    <p:sldId id="360" r:id="rId4"/>
    <p:sldId id="277" r:id="rId5"/>
    <p:sldId id="323" r:id="rId6"/>
    <p:sldId id="322" r:id="rId7"/>
    <p:sldId id="324" r:id="rId8"/>
    <p:sldId id="312" r:id="rId9"/>
    <p:sldId id="314" r:id="rId10"/>
    <p:sldId id="325" r:id="rId11"/>
    <p:sldId id="257" r:id="rId12"/>
    <p:sldId id="370" r:id="rId13"/>
    <p:sldId id="292" r:id="rId14"/>
    <p:sldId id="362" r:id="rId15"/>
    <p:sldId id="290" r:id="rId16"/>
    <p:sldId id="350" r:id="rId17"/>
    <p:sldId id="351" r:id="rId18"/>
    <p:sldId id="258" r:id="rId19"/>
    <p:sldId id="363" r:id="rId20"/>
    <p:sldId id="305" r:id="rId21"/>
    <p:sldId id="356" r:id="rId22"/>
    <p:sldId id="275" r:id="rId23"/>
    <p:sldId id="364" r:id="rId24"/>
    <p:sldId id="367" r:id="rId25"/>
    <p:sldId id="368" r:id="rId26"/>
    <p:sldId id="371" r:id="rId27"/>
    <p:sldId id="365" r:id="rId28"/>
    <p:sldId id="369" r:id="rId29"/>
    <p:sldId id="357" r:id="rId30"/>
    <p:sldId id="358" r:id="rId31"/>
    <p:sldId id="372" r:id="rId32"/>
    <p:sldId id="35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snapToGrid="0" snapToObjects="1">
      <p:cViewPr varScale="1">
        <p:scale>
          <a:sx n="68" d="100"/>
          <a:sy n="68" d="100"/>
        </p:scale>
        <p:origin x="1446" y="72"/>
      </p:cViewPr>
      <p:guideLst>
        <p:guide orient="horz" pos="2160"/>
        <p:guide pos="2880"/>
      </p:guideLst>
    </p:cSldViewPr>
  </p:slideViewPr>
  <p:notesTextViewPr>
    <p:cViewPr>
      <p:scale>
        <a:sx n="100" d="100"/>
        <a:sy n="100" d="100"/>
      </p:scale>
      <p:origin x="0" y="0"/>
    </p:cViewPr>
  </p:notesTextViewPr>
  <p:sorterViewPr>
    <p:cViewPr>
      <p:scale>
        <a:sx n="30" d="100"/>
        <a:sy n="3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FD20B3-9639-364B-827F-AFABF72C0C71}" type="datetimeFigureOut">
              <a:rPr lang="en-US" smtClean="0"/>
              <a:t>1/25/2017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C37447F-B731-6949-B394-B22C4C33ECDF}" type="slidenum">
              <a:rPr lang="en-US" smtClean="0"/>
              <a:t>‹#›</a:t>
            </a:fld>
            <a:endParaRPr lang="en-US"/>
          </a:p>
        </p:txBody>
      </p:sp>
    </p:spTree>
    <p:extLst>
      <p:ext uri="{BB962C8B-B14F-4D97-AF65-F5344CB8AC3E}">
        <p14:creationId xmlns:p14="http://schemas.microsoft.com/office/powerpoint/2010/main" val="139400857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5A2D162-4EA9-884D-9DCA-C104314FDEC0}" type="slidenum">
              <a:rPr lang="en-US"/>
              <a:pPr>
                <a:defRPr/>
              </a:pPr>
              <a:t>6</a:t>
            </a:fld>
            <a:endParaRPr lang="en-US"/>
          </a:p>
        </p:txBody>
      </p:sp>
      <p:sp>
        <p:nvSpPr>
          <p:cNvPr id="184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8435" name="Rectangle 3"/>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overOverlay.png"/>
          <p:cNvPicPr>
            <a:picLocks noChangeAspect="1"/>
          </p:cNvPicPr>
          <p:nvPr/>
        </p:nvPicPr>
        <p:blipFill>
          <a:blip r:embed="rId2" cstate="print"/>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solidFill>
                  <a:schemeClr val="tx2"/>
                </a:solidFill>
              </a:defRPr>
            </a:lvl1pPr>
          </a:lstStyle>
          <a:p>
            <a:fld id="{1C295150-4FD7-4802-B0EB-D52217513A72}" type="datetime1">
              <a:rPr lang="en-US" smtClean="0"/>
              <a:pPr/>
              <a:t>1/25/2017</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F36DD0FD-55B0-48C4-8AF2-8A69533EDFC3}" type="slidenum">
              <a:rPr lang="en-US" smtClean="0"/>
              <a:pPr/>
              <a:t>‹#›</a:t>
            </a:fld>
            <a:endParaRPr lang="en-US" dirty="0"/>
          </a:p>
        </p:txBody>
      </p:sp>
      <p:grpSp>
        <p:nvGrpSpPr>
          <p:cNvPr id="8" name="Group 7"/>
          <p:cNvGrpSpPr/>
          <p:nvPr/>
        </p:nvGrpSpPr>
        <p:grpSpPr>
          <a:xfrm>
            <a:off x="1194101" y="2887530"/>
            <a:ext cx="6779110" cy="923330"/>
            <a:chOff x="1172584" y="1381459"/>
            <a:chExt cx="6779110" cy="923330"/>
          </a:xfrm>
          <a:effectLst>
            <a:outerShdw blurRad="38100" dist="12700" dir="16200000" rotWithShape="0">
              <a:prstClr val="black">
                <a:alpha val="30000"/>
              </a:prstClr>
            </a:outerShdw>
          </a:effectLst>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ln w="3175">
                    <a:solidFill>
                      <a:schemeClr val="tx2">
                        <a:alpha val="60000"/>
                      </a:schemeClr>
                    </a:solidFill>
                  </a:ln>
                  <a:solidFill>
                    <a:schemeClr val="tx2">
                      <a:lumMod val="90000"/>
                    </a:schemeClr>
                  </a:solidFill>
                  <a:effectLst>
                    <a:outerShdw blurRad="34925" dist="12700" dir="14400000" algn="ctr" rotWithShape="0">
                      <a:srgbClr val="000000">
                        <a:alpha val="21000"/>
                      </a:srgbClr>
                    </a:outerShdw>
                  </a:effectLst>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2930"/>
              <a:ext cx="3119718" cy="1588"/>
            </a:xfrm>
            <a:prstGeom prst="line">
              <a:avLst/>
            </a:prstGeom>
            <a:ln>
              <a:solidFill>
                <a:schemeClr val="tx2">
                  <a:lumMod val="9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183341" y="1387737"/>
            <a:ext cx="6777318" cy="1731982"/>
          </a:xfrm>
        </p:spPr>
        <p:txBody>
          <a:bodyPr anchor="b"/>
          <a:lstStyle>
            <a:lvl1pPr>
              <a:defRPr>
                <a:ln w="3175">
                  <a:solidFill>
                    <a:schemeClr val="tx1">
                      <a:alpha val="65000"/>
                    </a:schemeClr>
                  </a:solidFill>
                </a:ln>
                <a:solidFill>
                  <a:schemeClr val="tx1"/>
                </a:solidFill>
                <a:effectLst>
                  <a:outerShdw blurRad="25400" dist="12700" dir="14220000" rotWithShape="0">
                    <a:prstClr val="black">
                      <a:alpha val="50000"/>
                    </a:prst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371600" y="3767862"/>
            <a:ext cx="6400800" cy="1752600"/>
          </a:xfrm>
        </p:spPr>
        <p:txBody>
          <a:bodyPr/>
          <a:lstStyle>
            <a:lvl1pPr marL="0" indent="0" algn="ctr">
              <a:buNone/>
              <a:defRPr>
                <a:solidFill>
                  <a:schemeClr val="tx1"/>
                </a:solidFill>
                <a:effectLst>
                  <a:outerShdw blurRad="34925" dist="12700" dir="14400000" rotWithShape="0">
                    <a:prstClr val="black">
                      <a:alpha val="21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392BEB-5202-498C-89F7-BBD3BEE1B887}" type="datetime1">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
        <p:nvSpPr>
          <p:cNvPr id="11" name="Title 10"/>
          <p:cNvSpPr>
            <a:spLocks noGrp="1"/>
          </p:cNvSpPr>
          <p:nvPr>
            <p:ph type="title"/>
          </p:nvPr>
        </p:nvSpPr>
        <p:spPr/>
        <p:txBody>
          <a:bodyPr/>
          <a:lstStyle/>
          <a:p>
            <a:r>
              <a:rPr lang="en-US"/>
              <a:t>Click to edit Master title style</a:t>
            </a:r>
          </a:p>
        </p:txBody>
      </p:sp>
      <p:grpSp>
        <p:nvGrpSpPr>
          <p:cNvPr id="12" name="Group 11"/>
          <p:cNvGrpSpPr/>
          <p:nvPr/>
        </p:nvGrpSpPr>
        <p:grpSpPr>
          <a:xfrm>
            <a:off x="1172584" y="1392217"/>
            <a:ext cx="6779110" cy="923330"/>
            <a:chOff x="1172584" y="1381459"/>
            <a:chExt cx="6779110" cy="923330"/>
          </a:xfrm>
        </p:grpSpPr>
        <p:sp>
          <p:nvSpPr>
            <p:cNvPr id="13" name="TextBox 12"/>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4" name="Straight Connector 13"/>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pic>
        <p:nvPicPr>
          <p:cNvPr id="12" name="Picture 11" descr="CoverOverlay.png"/>
          <p:cNvPicPr>
            <a:picLocks noChangeAspect="1"/>
          </p:cNvPicPr>
          <p:nvPr/>
        </p:nvPicPr>
        <p:blipFill>
          <a:blip r:embed="rId2" cstate="print">
            <a:lum/>
          </a:blip>
          <a:stretch>
            <a:fillRect/>
          </a:stretch>
        </p:blipFill>
        <p:spPr>
          <a:xfrm>
            <a:off x="0" y="0"/>
            <a:ext cx="9144000" cy="6858000"/>
          </a:xfrm>
          <a:prstGeom prst="rect">
            <a:avLst/>
          </a:prstGeom>
        </p:spPr>
      </p:pic>
      <p:grpSp>
        <p:nvGrpSpPr>
          <p:cNvPr id="7" name="Group 7"/>
          <p:cNvGrpSpPr/>
          <p:nvPr/>
        </p:nvGrpSpPr>
        <p:grpSpPr>
          <a:xfrm>
            <a:off x="1172584" y="2887579"/>
            <a:ext cx="6779110" cy="923330"/>
            <a:chOff x="1172584" y="1381459"/>
            <a:chExt cx="6779110" cy="923330"/>
          </a:xfrm>
        </p:grpSpPr>
        <p:sp>
          <p:nvSpPr>
            <p:cNvPr id="9" name="TextBox 8"/>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0" name="Straight Connector 9"/>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rot="10800000">
              <a:off x="4831976" y="1927412"/>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690040" y="1204857"/>
            <a:ext cx="7754713" cy="1910716"/>
          </a:xfrm>
        </p:spPr>
        <p:txBody>
          <a:bodyPr anchor="b"/>
          <a:lstStyle>
            <a:lvl1pPr algn="ctr">
              <a:defRPr sz="5400" b="0" cap="none"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699248" y="3767316"/>
            <a:ext cx="7734747" cy="1500187"/>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242B6C6-10FF-4510-A888-F0B9C6A788B0}" type="datetime1">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C2847B31-A4E1-4FCE-8661-5EC33A675437}" type="datetime1">
              <a:rPr lang="en-US" smtClean="0"/>
              <a:pPr/>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
        <p:nvSpPr>
          <p:cNvPr id="12" name="Title 1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grpSp>
        <p:nvGrpSpPr>
          <p:cNvPr id="13" name="Group 12"/>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
        <p:nvSpPr>
          <p:cNvPr id="8" name="Content Placeholder 7"/>
          <p:cNvSpPr>
            <a:spLocks noGrp="1"/>
          </p:cNvSpPr>
          <p:nvPr>
            <p:ph sz="quarter" idx="13"/>
          </p:nvPr>
        </p:nvSpPr>
        <p:spPr>
          <a:xfrm>
            <a:off x="685800"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9"/>
          <p:cNvSpPr>
            <a:spLocks noGrp="1"/>
          </p:cNvSpPr>
          <p:nvPr>
            <p:ph sz="quarter" idx="14"/>
          </p:nvPr>
        </p:nvSpPr>
        <p:spPr>
          <a:xfrm>
            <a:off x="4645151" y="2240280"/>
            <a:ext cx="3803904" cy="387705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51560" y="2240280"/>
            <a:ext cx="3442446"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8488" y="2947595"/>
            <a:ext cx="3803904"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02306" y="2240280"/>
            <a:ext cx="3447288" cy="658368"/>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944368"/>
            <a:ext cx="3799728" cy="317296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CAD832D-B7F8-4A85-B115-3F84BE9AC26D}" type="datetime1">
              <a:rPr lang="en-US" smtClean="0"/>
              <a:pPr/>
              <a:t>1/25/2017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DD0FD-55B0-48C4-8AF2-8A69533EDFC3}" type="slidenum">
              <a:rPr lang="en-US" smtClean="0"/>
              <a:pPr/>
              <a:t>‹#›</a:t>
            </a:fld>
            <a:endParaRPr lang="en-US"/>
          </a:p>
        </p:txBody>
      </p:sp>
      <p:grpSp>
        <p:nvGrpSpPr>
          <p:cNvPr id="14" name="Group 13"/>
          <p:cNvGrpSpPr/>
          <p:nvPr/>
        </p:nvGrpSpPr>
        <p:grpSpPr>
          <a:xfrm>
            <a:off x="1172584" y="1392217"/>
            <a:ext cx="6779110" cy="923330"/>
            <a:chOff x="1172584" y="1381459"/>
            <a:chExt cx="6779110" cy="923330"/>
          </a:xfrm>
        </p:grpSpPr>
        <p:sp>
          <p:nvSpPr>
            <p:cNvPr id="16" name="TextBox 15"/>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7" name="Straight Connector 16"/>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10B34F3-05F7-41C1-B84E-68CE2E00C83C}" type="datetime1">
              <a:rPr lang="en-US" smtClean="0"/>
              <a:pPr/>
              <a:t>1/25/2017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DD0FD-55B0-48C4-8AF2-8A69533EDFC3}" type="slidenum">
              <a:rPr lang="en-US" smtClean="0"/>
              <a:pPr/>
              <a:t>‹#›</a:t>
            </a:fld>
            <a:endParaRPr lang="en-US"/>
          </a:p>
        </p:txBody>
      </p:sp>
      <p:grpSp>
        <p:nvGrpSpPr>
          <p:cNvPr id="10" name="Group 9"/>
          <p:cNvGrpSpPr/>
          <p:nvPr/>
        </p:nvGrpSpPr>
        <p:grpSpPr>
          <a:xfrm>
            <a:off x="1172584" y="1392217"/>
            <a:ext cx="6779110" cy="923330"/>
            <a:chOff x="1172584" y="1381459"/>
            <a:chExt cx="6779110" cy="923330"/>
          </a:xfrm>
        </p:grpSpPr>
        <p:sp>
          <p:nvSpPr>
            <p:cNvPr id="14" name="TextBox 13"/>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5" name="Straight Connector 14"/>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D47F82-2B2E-4837-B3AB-C94C672FBECB}" type="datetime1">
              <a:rPr lang="en-US" smtClean="0"/>
              <a:pPr/>
              <a:t>1/25/2017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DD0FD-55B0-48C4-8AF2-8A69533EDFC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34579" y="1678195"/>
            <a:ext cx="3422483" cy="1886921"/>
          </a:xfrm>
        </p:spPr>
        <p:txBody>
          <a:bodyPr anchor="b"/>
          <a:lstStyle>
            <a:lvl1pPr algn="l">
              <a:defRPr sz="2800" b="0"/>
            </a:lvl1pPr>
          </a:lstStyle>
          <a:p>
            <a:r>
              <a:rPr lang="en-US"/>
              <a:t>Click to edit Master title style</a:t>
            </a:r>
          </a:p>
        </p:txBody>
      </p:sp>
      <p:sp>
        <p:nvSpPr>
          <p:cNvPr id="3" name="Content Placeholder 2"/>
          <p:cNvSpPr>
            <a:spLocks noGrp="1"/>
          </p:cNvSpPr>
          <p:nvPr>
            <p:ph idx="1"/>
          </p:nvPr>
        </p:nvSpPr>
        <p:spPr>
          <a:xfrm>
            <a:off x="692001" y="559398"/>
            <a:ext cx="4116667" cy="5566765"/>
          </a:xfrm>
        </p:spPr>
        <p:txBody>
          <a:bodyPr anchor="ct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34579" y="3603812"/>
            <a:ext cx="3411725" cy="2517289"/>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1E57738-F4B0-48EA-9B71-E0F723F8BF6C}" type="datetime1">
              <a:rPr lang="en-US" smtClean="0"/>
              <a:pPr/>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731" y="4668818"/>
            <a:ext cx="7767021" cy="644729"/>
          </a:xfrm>
        </p:spPr>
        <p:txBody>
          <a:bodyPr anchor="b"/>
          <a:lstStyle>
            <a:lvl1pPr algn="ctr">
              <a:defRPr sz="2800" b="0"/>
            </a:lvl1pPr>
          </a:lstStyle>
          <a:p>
            <a:r>
              <a:rPr lang="en-US"/>
              <a:t>Click to edit Master title style</a:t>
            </a:r>
          </a:p>
        </p:txBody>
      </p:sp>
      <p:sp>
        <p:nvSpPr>
          <p:cNvPr id="3" name="Picture Placeholder 2"/>
          <p:cNvSpPr>
            <a:spLocks noGrp="1"/>
          </p:cNvSpPr>
          <p:nvPr>
            <p:ph type="pic" idx="1"/>
          </p:nvPr>
        </p:nvSpPr>
        <p:spPr>
          <a:xfrm rot="240000">
            <a:off x="2183792" y="666965"/>
            <a:ext cx="4772156" cy="3598016"/>
          </a:xfrm>
          <a:solidFill>
            <a:srgbClr val="FFFFFF">
              <a:shade val="85000"/>
            </a:srgbClr>
          </a:solidFill>
          <a:ln w="190500" cap="sq">
            <a:solidFill>
              <a:srgbClr val="FFFFFF"/>
            </a:solidFill>
            <a:miter lim="800000"/>
          </a:ln>
          <a:effectLst>
            <a:outerShdw blurRad="65000" dist="50800" dir="12900000" kx="195000" ky="145000" algn="tl" rotWithShape="0">
              <a:srgbClr val="000000">
                <a:alpha val="24000"/>
              </a:srgbClr>
            </a:outerShdw>
          </a:effectLst>
          <a:scene3d>
            <a:camera prst="orthographicFront">
              <a:rot lat="0" lon="0" rev="360000"/>
            </a:camera>
            <a:lightRig rig="twoPt" dir="t">
              <a:rot lat="0" lon="0" rev="7200000"/>
            </a:lightRig>
          </a:scene3d>
          <a:sp3d contourW="12700">
            <a:bevelT w="25400" h="19050"/>
            <a:contourClr>
              <a:srgbClr val="969696"/>
            </a:contourClr>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688489" y="5324306"/>
            <a:ext cx="7756264" cy="804862"/>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600D5EF-7D26-425F-8C45-B9312ACE18BC}" type="datetime1">
              <a:rPr lang="en-US" smtClean="0"/>
              <a:pPr/>
              <a:t>1/25/2017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61895A-832A-4167-BE9B-7448CA062309}" type="datetime1">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grpSp>
        <p:nvGrpSpPr>
          <p:cNvPr id="11" name="Group 10"/>
          <p:cNvGrpSpPr/>
          <p:nvPr/>
        </p:nvGrpSpPr>
        <p:grpSpPr>
          <a:xfrm>
            <a:off x="1172584" y="1392217"/>
            <a:ext cx="6779110" cy="923330"/>
            <a:chOff x="1172584" y="1381459"/>
            <a:chExt cx="6779110" cy="923330"/>
          </a:xfrm>
        </p:grpSpPr>
        <p:sp>
          <p:nvSpPr>
            <p:cNvPr id="15" name="TextBox 14"/>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6" name="Straight Connector 15"/>
            <p:cNvCxnSpPr/>
            <p:nvPr/>
          </p:nvCxnSpPr>
          <p:spPr>
            <a:xfrm rot="10800000">
              <a:off x="1172584" y="192562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rot="10800000">
              <a:off x="4831976" y="1922650"/>
              <a:ext cx="3119718"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6560" y="559398"/>
            <a:ext cx="1678193" cy="556676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8488" y="849854"/>
            <a:ext cx="5507917" cy="50238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27571FF-D602-4BB6-9683-7A1E909D4296}" type="datetime1">
              <a:rPr lang="en-US" smtClean="0"/>
              <a:pPr/>
              <a:t>1/25/2017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a:t>
            </a:fld>
            <a:endParaRPr lang="en-US"/>
          </a:p>
        </p:txBody>
      </p:sp>
      <p:grpSp>
        <p:nvGrpSpPr>
          <p:cNvPr id="11" name="Group 10"/>
          <p:cNvGrpSpPr/>
          <p:nvPr/>
        </p:nvGrpSpPr>
        <p:grpSpPr>
          <a:xfrm rot="5400000">
            <a:off x="3909050" y="2880823"/>
            <a:ext cx="5480154" cy="923330"/>
            <a:chOff x="1815339" y="1381459"/>
            <a:chExt cx="5480154" cy="923330"/>
          </a:xfrm>
        </p:grpSpPr>
        <p:sp>
          <p:nvSpPr>
            <p:cNvPr id="12" name="TextBox 11"/>
            <p:cNvSpPr txBox="1"/>
            <p:nvPr/>
          </p:nvSpPr>
          <p:spPr>
            <a:xfrm>
              <a:off x="4147073" y="1381459"/>
              <a:ext cx="877163" cy="923330"/>
            </a:xfrm>
            <a:prstGeom prst="rect">
              <a:avLst/>
            </a:prstGeom>
            <a:noFill/>
          </p:spPr>
          <p:txBody>
            <a:bodyPr wrap="none" rtlCol="0">
              <a:spAutoFit/>
            </a:bodyPr>
            <a:lstStyle/>
            <a:p>
              <a:r>
                <a:rPr lang="en-US" sz="5400" dirty="0">
                  <a:solidFill>
                    <a:schemeClr val="tx2">
                      <a:lumMod val="60000"/>
                      <a:lumOff val="40000"/>
                    </a:schemeClr>
                  </a:solidFill>
                  <a:latin typeface="Wingdings" pitchFamily="2" charset="2"/>
                </a:rPr>
                <a:t></a:t>
              </a:r>
            </a:p>
          </p:txBody>
        </p:sp>
        <p:cxnSp>
          <p:nvCxnSpPr>
            <p:cNvPr id="13" name="Straight Connector 12"/>
            <p:cNvCxnSpPr/>
            <p:nvPr/>
          </p:nvCxnSpPr>
          <p:spPr>
            <a:xfrm flipH="1" flipV="1">
              <a:off x="1815339" y="1924709"/>
              <a:ext cx="2468880" cy="2505"/>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rot="10800000">
              <a:off x="4826613" y="1927417"/>
              <a:ext cx="2468880" cy="1588"/>
            </a:xfrm>
            <a:prstGeom prst="line">
              <a:avLst/>
            </a:prstGeom>
            <a:ln>
              <a:solidFill>
                <a:schemeClr val="tx2">
                  <a:lumMod val="60000"/>
                  <a:lumOff val="40000"/>
                </a:schemeClr>
              </a:solidFill>
            </a:ln>
            <a:effectLst/>
          </p:spPr>
          <p:style>
            <a:lnRef idx="1">
              <a:schemeClr val="accent1"/>
            </a:lnRef>
            <a:fillRef idx="0">
              <a:schemeClr val="accent1"/>
            </a:fillRef>
            <a:effectRef idx="0">
              <a:schemeClr val="accent1"/>
            </a:effectRef>
            <a:fontRef idx="minor">
              <a:schemeClr val="tx1"/>
            </a:fontRef>
          </p:style>
        </p:cxn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gradFill flip="none" rotWithShape="1">
            <a:gsLst>
              <a:gs pos="83000">
                <a:schemeClr val="bg1">
                  <a:alpha val="11000"/>
                </a:schemeClr>
              </a:gs>
              <a:gs pos="100000">
                <a:schemeClr val="bg2">
                  <a:lumMod val="75000"/>
                  <a:alpha val="23000"/>
                </a:schemeClr>
              </a:gs>
            </a:gsLst>
            <a:path path="rect">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688490" y="570156"/>
            <a:ext cx="7756263" cy="105425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699247" y="2248347"/>
            <a:ext cx="7745505" cy="38778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60378" y="6161442"/>
            <a:ext cx="2133600" cy="365125"/>
          </a:xfrm>
          <a:prstGeom prst="rect">
            <a:avLst/>
          </a:prstGeom>
        </p:spPr>
        <p:txBody>
          <a:bodyPr vert="horz" lIns="91440" tIns="45720" rIns="91440" bIns="45720" rtlCol="0" anchor="ctr"/>
          <a:lstStyle>
            <a:lvl1pPr algn="l">
              <a:defRPr sz="1200">
                <a:solidFill>
                  <a:schemeClr val="tx2"/>
                </a:solidFill>
              </a:defRPr>
            </a:lvl1pPr>
          </a:lstStyle>
          <a:p>
            <a:fld id="{F1909345-DEE0-4B07-8E32-441AC9DA095E}" type="datetime1">
              <a:rPr lang="en-US" smtClean="0"/>
              <a:pPr/>
              <a:t>1/25/2017</a:t>
            </a:fld>
            <a:endParaRPr lang="en-US" dirty="0"/>
          </a:p>
        </p:txBody>
      </p:sp>
      <p:sp>
        <p:nvSpPr>
          <p:cNvPr id="5" name="Footer Placeholder 4"/>
          <p:cNvSpPr>
            <a:spLocks noGrp="1"/>
          </p:cNvSpPr>
          <p:nvPr>
            <p:ph type="ftr" sz="quarter" idx="3"/>
          </p:nvPr>
        </p:nvSpPr>
        <p:spPr>
          <a:xfrm>
            <a:off x="3124200" y="6161442"/>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dirty="0"/>
          </a:p>
        </p:txBody>
      </p:sp>
      <p:sp>
        <p:nvSpPr>
          <p:cNvPr id="6" name="Slide Number Placeholder 5"/>
          <p:cNvSpPr>
            <a:spLocks noGrp="1"/>
          </p:cNvSpPr>
          <p:nvPr>
            <p:ph type="sldNum" sz="quarter" idx="4"/>
          </p:nvPr>
        </p:nvSpPr>
        <p:spPr>
          <a:xfrm>
            <a:off x="6639264" y="6161442"/>
            <a:ext cx="2133600" cy="365125"/>
          </a:xfrm>
          <a:prstGeom prst="rect">
            <a:avLst/>
          </a:prstGeom>
        </p:spPr>
        <p:txBody>
          <a:bodyPr vert="horz" lIns="91440" tIns="45720" rIns="91440" bIns="45720" rtlCol="0" anchor="ctr"/>
          <a:lstStyle>
            <a:lvl1pPr algn="r">
              <a:defRPr sz="1200">
                <a:solidFill>
                  <a:schemeClr val="tx2"/>
                </a:solidFill>
              </a:defRPr>
            </a:lvl1pPr>
          </a:lstStyle>
          <a:p>
            <a:fld id="{F36DD0FD-55B0-48C4-8AF2-8A69533EDFC3}"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hf sldNum="0" hdr="0" ftr="0" dt="0"/>
  <p:txStyles>
    <p:titleStyle>
      <a:lvl1pPr algn="ctr" defTabSz="914400" rtl="0" eaLnBrk="1" latinLnBrk="0" hangingPunct="1">
        <a:spcBef>
          <a:spcPct val="0"/>
        </a:spcBef>
        <a:buNone/>
        <a:defRPr sz="54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65760" indent="-365760" algn="l" defTabSz="914400" rtl="0" eaLnBrk="1" latinLnBrk="0" hangingPunct="1">
        <a:spcBef>
          <a:spcPct val="20000"/>
        </a:spcBef>
        <a:buClr>
          <a:schemeClr val="accent1"/>
        </a:buClr>
        <a:buFont typeface="Wingdings" pitchFamily="2" charset="2"/>
        <a:buChar char=""/>
        <a:defRPr sz="2400" kern="1200">
          <a:solidFill>
            <a:schemeClr val="tx1">
              <a:lumMod val="85000"/>
              <a:lumOff val="15000"/>
            </a:schemeClr>
          </a:solidFill>
          <a:latin typeface="+mn-lt"/>
          <a:ea typeface="+mn-ea"/>
          <a:cs typeface="+mn-cs"/>
        </a:defRPr>
      </a:lvl1pPr>
      <a:lvl2pPr marL="777240" indent="-365760" algn="l" defTabSz="914400" rtl="0" eaLnBrk="1" latinLnBrk="0" hangingPunct="1">
        <a:spcBef>
          <a:spcPct val="20000"/>
        </a:spcBef>
        <a:buClr>
          <a:schemeClr val="accent1"/>
        </a:buClr>
        <a:buFont typeface="Wingdings" pitchFamily="2" charset="2"/>
        <a:buChar char=""/>
        <a:defRPr sz="2200" kern="1200">
          <a:solidFill>
            <a:schemeClr val="tx1">
              <a:lumMod val="85000"/>
              <a:lumOff val="15000"/>
            </a:schemeClr>
          </a:solidFill>
          <a:latin typeface="+mn-lt"/>
          <a:ea typeface="+mn-ea"/>
          <a:cs typeface="+mn-cs"/>
        </a:defRPr>
      </a:lvl2pPr>
      <a:lvl3pPr marL="1143000" indent="-365760" algn="l" defTabSz="914400" rtl="0" eaLnBrk="1" latinLnBrk="0" hangingPunct="1">
        <a:spcBef>
          <a:spcPct val="20000"/>
        </a:spcBef>
        <a:buClr>
          <a:schemeClr val="accent1"/>
        </a:buClr>
        <a:buFont typeface="Wingdings" pitchFamily="2" charset="2"/>
        <a:buChar char=""/>
        <a:defRPr sz="2000" kern="1200">
          <a:solidFill>
            <a:schemeClr val="tx1">
              <a:lumMod val="85000"/>
              <a:lumOff val="15000"/>
            </a:schemeClr>
          </a:solidFill>
          <a:latin typeface="+mn-lt"/>
          <a:ea typeface="+mn-ea"/>
          <a:cs typeface="+mn-cs"/>
        </a:defRPr>
      </a:lvl3pPr>
      <a:lvl4pPr marL="1508760" indent="-320040" algn="l" defTabSz="914400" rtl="0" eaLnBrk="1" latinLnBrk="0" hangingPunct="1">
        <a:spcBef>
          <a:spcPct val="20000"/>
        </a:spcBef>
        <a:buClr>
          <a:schemeClr val="accent1"/>
        </a:buClr>
        <a:buFont typeface="Wingdings" pitchFamily="2" charset="2"/>
        <a:buChar char=""/>
        <a:defRPr sz="1800" kern="1200">
          <a:solidFill>
            <a:schemeClr val="tx1">
              <a:lumMod val="85000"/>
              <a:lumOff val="15000"/>
            </a:schemeClr>
          </a:solidFill>
          <a:latin typeface="+mn-lt"/>
          <a:ea typeface="+mn-ea"/>
          <a:cs typeface="+mn-cs"/>
        </a:defRPr>
      </a:lvl4pPr>
      <a:lvl5pPr marL="1828800" indent="-320040" algn="l" defTabSz="914400" rtl="0" eaLnBrk="1" latinLnBrk="0" hangingPunct="1">
        <a:spcBef>
          <a:spcPct val="20000"/>
        </a:spcBef>
        <a:buClr>
          <a:schemeClr val="accent1"/>
        </a:buClr>
        <a:buFont typeface="Wingdings" pitchFamily="2" charset="2"/>
        <a:buChar char=""/>
        <a:defRPr sz="1600" kern="1200">
          <a:solidFill>
            <a:schemeClr val="tx1">
              <a:lumMod val="85000"/>
              <a:lumOff val="15000"/>
            </a:schemeClr>
          </a:solidFill>
          <a:latin typeface="+mn-lt"/>
          <a:ea typeface="+mn-ea"/>
          <a:cs typeface="+mn-cs"/>
        </a:defRPr>
      </a:lvl5pPr>
      <a:lvl6pPr marL="214884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6pPr>
      <a:lvl7pPr marL="246888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7pPr>
      <a:lvl8pPr marL="278892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8pPr>
      <a:lvl9pPr marL="3108960" indent="-274320" algn="l" defTabSz="914400" rtl="0" eaLnBrk="1" latinLnBrk="0" hangingPunct="1">
        <a:spcBef>
          <a:spcPts val="400"/>
        </a:spcBef>
        <a:buClr>
          <a:schemeClr val="accent1"/>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Crossing Cultures – Redeeming Mankind</a:t>
            </a:r>
          </a:p>
        </p:txBody>
      </p:sp>
      <p:sp>
        <p:nvSpPr>
          <p:cNvPr id="3" name="Subtitle 2"/>
          <p:cNvSpPr>
            <a:spLocks noGrp="1"/>
          </p:cNvSpPr>
          <p:nvPr>
            <p:ph type="subTitle" idx="1"/>
          </p:nvPr>
        </p:nvSpPr>
        <p:spPr>
          <a:xfrm>
            <a:off x="1371600" y="3767861"/>
            <a:ext cx="6400800" cy="2287115"/>
          </a:xfrm>
        </p:spPr>
        <p:txBody>
          <a:bodyPr>
            <a:normAutofit fontScale="92500" lnSpcReduction="10000"/>
          </a:bodyPr>
          <a:lstStyle/>
          <a:p>
            <a:endParaRPr lang="en-US" dirty="0"/>
          </a:p>
          <a:p>
            <a:r>
              <a:rPr lang="en-US" sz="2800" dirty="0"/>
              <a:t>Session 1: Foundational Cultural Considerations</a:t>
            </a:r>
          </a:p>
          <a:p>
            <a:endParaRPr lang="en-US" dirty="0"/>
          </a:p>
          <a:p>
            <a:pPr algn="r"/>
            <a:endParaRPr lang="en-US" dirty="0"/>
          </a:p>
          <a:p>
            <a:pPr algn="r"/>
            <a:r>
              <a:rPr lang="en-US" sz="2000" dirty="0"/>
              <a:t>Marvin Newell, </a:t>
            </a:r>
            <a:r>
              <a:rPr lang="en-US" sz="2000" dirty="0" err="1"/>
              <a:t>DMiss</a:t>
            </a:r>
            <a:endParaRPr lang="en-US" sz="2000" dirty="0"/>
          </a:p>
          <a:p>
            <a:endParaRPr lang="en-US" dirty="0"/>
          </a:p>
        </p:txBody>
      </p:sp>
    </p:spTree>
    <p:extLst>
      <p:ext uri="{BB962C8B-B14F-4D97-AF65-F5344CB8AC3E}">
        <p14:creationId xmlns:p14="http://schemas.microsoft.com/office/powerpoint/2010/main" val="22259198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5" name="Content Placeholder 4"/>
          <p:cNvSpPr>
            <a:spLocks noGrp="1"/>
          </p:cNvSpPr>
          <p:nvPr>
            <p:ph idx="1"/>
          </p:nvPr>
        </p:nvSpPr>
        <p:spPr/>
        <p:txBody>
          <a:bodyPr/>
          <a:lstStyle/>
          <a:p>
            <a:endParaRPr lang="en-US"/>
          </a:p>
        </p:txBody>
      </p:sp>
      <p:pic>
        <p:nvPicPr>
          <p:cNvPr id="6" name="Picture 5" descr="Crossing Cultures copy.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2522401" y="570156"/>
            <a:ext cx="4033889" cy="5809455"/>
          </a:xfrm>
          <a:prstGeom prst="rect">
            <a:avLst/>
          </a:prstGeom>
        </p:spPr>
      </p:pic>
    </p:spTree>
    <p:extLst>
      <p:ext uri="{BB962C8B-B14F-4D97-AF65-F5344CB8AC3E}">
        <p14:creationId xmlns:p14="http://schemas.microsoft.com/office/powerpoint/2010/main" val="2163541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sz="4400" dirty="0"/>
              <a:t>First &amp; Final Authority</a:t>
            </a:r>
          </a:p>
        </p:txBody>
      </p:sp>
      <p:pic>
        <p:nvPicPr>
          <p:cNvPr id="5" name="Picture 4" descr="Screen Shot 2017-01-13 at 2.04.1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714" y="1757421"/>
            <a:ext cx="7965935" cy="4166797"/>
          </a:xfrm>
          <a:prstGeom prst="rect">
            <a:avLst/>
          </a:prstGeom>
        </p:spPr>
      </p:pic>
    </p:spTree>
    <p:extLst>
      <p:ext uri="{BB962C8B-B14F-4D97-AF65-F5344CB8AC3E}">
        <p14:creationId xmlns:p14="http://schemas.microsoft.com/office/powerpoint/2010/main" val="2107758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141394"/>
            <a:ext cx="7745506" cy="4515977"/>
          </a:xfrm>
        </p:spPr>
        <p:txBody>
          <a:bodyPr>
            <a:normAutofit lnSpcReduction="10000"/>
          </a:bodyPr>
          <a:lstStyle/>
          <a:p>
            <a:r>
              <a:rPr lang="en-US" b="1" dirty="0"/>
              <a:t>The Bible is a portrayer of cultures</a:t>
            </a:r>
            <a:r>
              <a:rPr lang="en-US" dirty="0"/>
              <a:t>: it depicts and describes how communities and societies have lived out their beliefs, values, and customs. </a:t>
            </a:r>
          </a:p>
          <a:p>
            <a:pPr marL="0" indent="0">
              <a:buNone/>
            </a:pPr>
            <a:endParaRPr lang="en-US" dirty="0"/>
          </a:p>
          <a:p>
            <a:r>
              <a:rPr lang="en-US" b="1" dirty="0"/>
              <a:t>The Bible is a sculptor of cultures</a:t>
            </a:r>
            <a:r>
              <a:rPr lang="en-US" dirty="0"/>
              <a:t>: it helps shape and influence numerous cultures for the better found throughout the Bible. </a:t>
            </a:r>
            <a:endParaRPr lang="en-US" b="1" dirty="0"/>
          </a:p>
          <a:p>
            <a:pPr marL="0" indent="0">
              <a:buNone/>
            </a:pPr>
            <a:endParaRPr lang="en-US" dirty="0"/>
          </a:p>
          <a:p>
            <a:r>
              <a:rPr lang="en-US" b="1" dirty="0"/>
              <a:t>The Bible is an appraiser of cultures</a:t>
            </a:r>
            <a:r>
              <a:rPr lang="en-US" dirty="0"/>
              <a:t>: it’s supra-cultural values are meant to be the accepted moral standard for all cultures found everywhere through all of time. </a:t>
            </a:r>
            <a:endParaRPr lang="en-US" b="1" dirty="0"/>
          </a:p>
          <a:p>
            <a:pPr marL="0" indent="0">
              <a:buNone/>
            </a:pPr>
            <a:endParaRPr lang="en-US" dirty="0"/>
          </a:p>
          <a:p>
            <a:endParaRPr lang="en-US" dirty="0"/>
          </a:p>
        </p:txBody>
      </p:sp>
      <p:sp>
        <p:nvSpPr>
          <p:cNvPr id="3" name="Title 2"/>
          <p:cNvSpPr>
            <a:spLocks noGrp="1"/>
          </p:cNvSpPr>
          <p:nvPr>
            <p:ph type="title"/>
          </p:nvPr>
        </p:nvSpPr>
        <p:spPr>
          <a:xfrm>
            <a:off x="204376" y="570156"/>
            <a:ext cx="8240377" cy="1054250"/>
          </a:xfrm>
        </p:spPr>
        <p:txBody>
          <a:bodyPr/>
          <a:lstStyle/>
          <a:p>
            <a:pPr algn="l"/>
            <a:r>
              <a:rPr lang="en-US" sz="3600" dirty="0"/>
              <a:t>Crossing Cultures in Scripture</a:t>
            </a:r>
          </a:p>
        </p:txBody>
      </p:sp>
      <p:pic>
        <p:nvPicPr>
          <p:cNvPr id="4" name="Picture 3" descr="74y0CQPge97891bmx15T17-tWp8oW3V9ij7n2C0fP5Jysrr2deeERBXoQbVqvC0z7kA=w300.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7436735" y="398741"/>
            <a:ext cx="1377173" cy="1377173"/>
          </a:xfrm>
          <a:prstGeom prst="rect">
            <a:avLst/>
          </a:prstGeom>
        </p:spPr>
      </p:pic>
    </p:spTree>
    <p:extLst>
      <p:ext uri="{BB962C8B-B14F-4D97-AF65-F5344CB8AC3E}">
        <p14:creationId xmlns:p14="http://schemas.microsoft.com/office/powerpoint/2010/main" val="852198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randombar(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randombar(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randombar(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r>
              <a:rPr lang="en-US" dirty="0"/>
              <a:t>Culture is the distinctive </a:t>
            </a:r>
            <a:r>
              <a:rPr lang="en-US" dirty="0">
                <a:solidFill>
                  <a:srgbClr val="FF0000"/>
                </a:solidFill>
              </a:rPr>
              <a:t>beliefs, values</a:t>
            </a:r>
            <a:r>
              <a:rPr lang="en-US" dirty="0"/>
              <a:t> and </a:t>
            </a:r>
            <a:r>
              <a:rPr lang="en-US" dirty="0">
                <a:solidFill>
                  <a:srgbClr val="FF0000"/>
                </a:solidFill>
              </a:rPr>
              <a:t>customs</a:t>
            </a:r>
            <a:r>
              <a:rPr lang="en-US" dirty="0"/>
              <a:t> of a particular group of people that determines how they </a:t>
            </a:r>
            <a:r>
              <a:rPr lang="en-US" dirty="0">
                <a:solidFill>
                  <a:srgbClr val="0000FF"/>
                </a:solidFill>
              </a:rPr>
              <a:t>think, feel</a:t>
            </a:r>
            <a:r>
              <a:rPr lang="en-US" dirty="0"/>
              <a:t>, and </a:t>
            </a:r>
            <a:r>
              <a:rPr lang="en-US" dirty="0">
                <a:solidFill>
                  <a:srgbClr val="0000FF"/>
                </a:solidFill>
              </a:rPr>
              <a:t>behave</a:t>
            </a:r>
            <a:r>
              <a:rPr lang="en-US" dirty="0"/>
              <a:t>.</a:t>
            </a:r>
          </a:p>
          <a:p>
            <a:pPr marL="0" indent="0">
              <a:buNone/>
            </a:pPr>
            <a:endParaRPr lang="en-US" dirty="0"/>
          </a:p>
          <a:p>
            <a:r>
              <a:rPr lang="en-US" dirty="0"/>
              <a:t>Intertwining these three components comprises a people’s worldview</a:t>
            </a:r>
          </a:p>
          <a:p>
            <a:pPr marL="0" indent="0">
              <a:buNone/>
            </a:pPr>
            <a:endParaRPr lang="en-US" dirty="0"/>
          </a:p>
        </p:txBody>
      </p:sp>
      <p:sp>
        <p:nvSpPr>
          <p:cNvPr id="3" name="Title 2"/>
          <p:cNvSpPr>
            <a:spLocks noGrp="1"/>
          </p:cNvSpPr>
          <p:nvPr>
            <p:ph type="title"/>
          </p:nvPr>
        </p:nvSpPr>
        <p:spPr/>
        <p:txBody>
          <a:bodyPr/>
          <a:lstStyle/>
          <a:p>
            <a:r>
              <a:rPr lang="en-US" sz="3600" dirty="0"/>
              <a:t> Definition of Culture</a:t>
            </a:r>
          </a:p>
        </p:txBody>
      </p:sp>
    </p:spTree>
    <p:extLst>
      <p:ext uri="{BB962C8B-B14F-4D97-AF65-F5344CB8AC3E}">
        <p14:creationId xmlns:p14="http://schemas.microsoft.com/office/powerpoint/2010/main" val="416944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checkerboard(across)">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checkerboard(across)">
                                      <p:cBhvr>
                                        <p:cTn id="1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762000" y="228600"/>
            <a:ext cx="7772400" cy="838200"/>
          </a:xfrm>
        </p:spPr>
        <p:txBody>
          <a:bodyPr/>
          <a:lstStyle/>
          <a:p>
            <a:pPr fontAlgn="auto">
              <a:spcAft>
                <a:spcPts val="0"/>
              </a:spcAft>
              <a:defRPr/>
            </a:pPr>
            <a:r>
              <a:rPr lang="en-US" sz="3200"/>
              <a:t>The Dimensions of Culture</a:t>
            </a:r>
            <a:endParaRPr lang="en-US"/>
          </a:p>
        </p:txBody>
      </p:sp>
      <p:sp>
        <p:nvSpPr>
          <p:cNvPr id="3075" name="Rectangle 3"/>
          <p:cNvSpPr>
            <a:spLocks noGrp="1" noChangeArrowheads="1"/>
          </p:cNvSpPr>
          <p:nvPr>
            <p:ph type="subTitle" idx="1"/>
          </p:nvPr>
        </p:nvSpPr>
        <p:spPr>
          <a:xfrm>
            <a:off x="914400" y="990600"/>
            <a:ext cx="8001000" cy="5181600"/>
          </a:xfrm>
          <a:ln cap="flat">
            <a:solidFill>
              <a:schemeClr val="tx1"/>
            </a:solidFill>
            <a:prstDash val="sysDot"/>
            <a:miter lim="800000"/>
            <a:headEnd/>
            <a:tailEnd/>
          </a:ln>
        </p:spPr>
        <p:txBody>
          <a:bodyPr/>
          <a:lstStyle/>
          <a:p>
            <a:pPr fontAlgn="auto">
              <a:spcAft>
                <a:spcPts val="0"/>
              </a:spcAft>
              <a:defRPr/>
            </a:pPr>
            <a:endParaRPr lang="en-US" dirty="0"/>
          </a:p>
        </p:txBody>
      </p:sp>
      <p:sp>
        <p:nvSpPr>
          <p:cNvPr id="3077" name="AutoShape 5"/>
          <p:cNvSpPr>
            <a:spLocks noChangeArrowheads="1"/>
          </p:cNvSpPr>
          <p:nvPr/>
        </p:nvSpPr>
        <p:spPr bwMode="auto">
          <a:xfrm rot="5400000">
            <a:off x="2476500" y="1333500"/>
            <a:ext cx="4800600" cy="4572000"/>
          </a:xfrm>
          <a:prstGeom prst="triangle">
            <a:avLst>
              <a:gd name="adj" fmla="val 50000"/>
            </a:avLst>
          </a:prstGeom>
          <a:solidFill>
            <a:schemeClr val="accent2"/>
          </a:solidFill>
          <a:ln w="9525">
            <a:solidFill>
              <a:schemeClr val="tx1"/>
            </a:solidFill>
            <a:prstDash val="sysDot"/>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10800000" vert="eaVert" wrap="none" anchor="ctr"/>
          <a:lstStyle/>
          <a:p>
            <a:pPr algn="ctr">
              <a:defRPr/>
            </a:pPr>
            <a:endParaRPr lang="en-US">
              <a:cs typeface="+mn-cs"/>
            </a:endParaRPr>
          </a:p>
        </p:txBody>
      </p:sp>
      <p:sp>
        <p:nvSpPr>
          <p:cNvPr id="3078" name="AutoShape 6"/>
          <p:cNvSpPr>
            <a:spLocks noChangeArrowheads="1"/>
          </p:cNvSpPr>
          <p:nvPr/>
        </p:nvSpPr>
        <p:spPr bwMode="auto">
          <a:xfrm>
            <a:off x="1219200" y="2590800"/>
            <a:ext cx="1295400" cy="838200"/>
          </a:xfrm>
          <a:prstGeom prst="rightArrow">
            <a:avLst>
              <a:gd name="adj1" fmla="val 50000"/>
              <a:gd name="adj2" fmla="val 386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sz="1400" dirty="0">
                <a:cs typeface="+mn-cs"/>
              </a:rPr>
              <a:t>Experiences</a:t>
            </a:r>
          </a:p>
        </p:txBody>
      </p:sp>
      <p:sp>
        <p:nvSpPr>
          <p:cNvPr id="3085" name="AutoShape 13"/>
          <p:cNvSpPr>
            <a:spLocks noChangeArrowheads="1"/>
          </p:cNvSpPr>
          <p:nvPr/>
        </p:nvSpPr>
        <p:spPr bwMode="auto">
          <a:xfrm rot="5400000">
            <a:off x="3467100" y="2400300"/>
            <a:ext cx="2286000" cy="2514600"/>
          </a:xfrm>
          <a:prstGeom prst="triangle">
            <a:avLst>
              <a:gd name="adj" fmla="val 50000"/>
            </a:avLst>
          </a:prstGeom>
          <a:solidFill>
            <a:srgbClr val="CC66FF"/>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rot="10800000" vert="eaVert" wrap="none" anchor="ctr"/>
          <a:lstStyle/>
          <a:p>
            <a:pPr algn="ctr">
              <a:defRPr/>
            </a:pPr>
            <a:endParaRPr lang="en-US">
              <a:cs typeface="+mn-cs"/>
            </a:endParaRPr>
          </a:p>
        </p:txBody>
      </p:sp>
      <p:sp>
        <p:nvSpPr>
          <p:cNvPr id="3087" name="Text Box 15"/>
          <p:cNvSpPr txBox="1">
            <a:spLocks noChangeArrowheads="1"/>
          </p:cNvSpPr>
          <p:nvPr/>
        </p:nvSpPr>
        <p:spPr bwMode="auto">
          <a:xfrm>
            <a:off x="3505200" y="3470275"/>
            <a:ext cx="198755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pPr>
              <a:defRPr/>
            </a:pPr>
            <a:r>
              <a:rPr lang="en-US">
                <a:cs typeface="+mn-cs"/>
              </a:rPr>
              <a:t>World View </a:t>
            </a:r>
          </a:p>
        </p:txBody>
      </p:sp>
      <p:sp>
        <p:nvSpPr>
          <p:cNvPr id="3088" name="Line 16"/>
          <p:cNvSpPr>
            <a:spLocks noChangeShapeType="1"/>
          </p:cNvSpPr>
          <p:nvPr/>
        </p:nvSpPr>
        <p:spPr bwMode="auto">
          <a:xfrm flipH="1">
            <a:off x="4267200" y="2286000"/>
            <a:ext cx="381000" cy="685800"/>
          </a:xfrm>
          <a:prstGeom prst="line">
            <a:avLst/>
          </a:prstGeom>
          <a:noFill/>
          <a:ln w="95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089" name="Line 17"/>
          <p:cNvSpPr>
            <a:spLocks noChangeShapeType="1"/>
          </p:cNvSpPr>
          <p:nvPr/>
        </p:nvSpPr>
        <p:spPr bwMode="auto">
          <a:xfrm>
            <a:off x="2590800" y="3810000"/>
            <a:ext cx="762000" cy="0"/>
          </a:xfrm>
          <a:prstGeom prst="line">
            <a:avLst/>
          </a:prstGeom>
          <a:noFill/>
          <a:ln w="95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090" name="Line 18"/>
          <p:cNvSpPr>
            <a:spLocks noChangeShapeType="1"/>
          </p:cNvSpPr>
          <p:nvPr/>
        </p:nvSpPr>
        <p:spPr bwMode="auto">
          <a:xfrm>
            <a:off x="4419600" y="4343400"/>
            <a:ext cx="381000" cy="609600"/>
          </a:xfrm>
          <a:prstGeom prst="line">
            <a:avLst/>
          </a:prstGeom>
          <a:noFill/>
          <a:ln w="9525">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092" name="Text Box 20"/>
          <p:cNvSpPr txBox="1">
            <a:spLocks noChangeArrowheads="1"/>
          </p:cNvSpPr>
          <p:nvPr/>
        </p:nvSpPr>
        <p:spPr bwMode="auto">
          <a:xfrm>
            <a:off x="2718712" y="1715869"/>
            <a:ext cx="91757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en-US" dirty="0">
                <a:cs typeface="+mn-cs"/>
              </a:rPr>
              <a:t>Beliefs (think)</a:t>
            </a:r>
          </a:p>
        </p:txBody>
      </p:sp>
      <p:sp>
        <p:nvSpPr>
          <p:cNvPr id="3093" name="Text Box 21"/>
          <p:cNvSpPr txBox="1">
            <a:spLocks noChangeArrowheads="1"/>
          </p:cNvSpPr>
          <p:nvPr/>
        </p:nvSpPr>
        <p:spPr bwMode="auto">
          <a:xfrm>
            <a:off x="2651125" y="4841875"/>
            <a:ext cx="1143801"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en-US" dirty="0">
                <a:cs typeface="+mn-cs"/>
              </a:rPr>
              <a:t>Customs (behave)</a:t>
            </a:r>
          </a:p>
        </p:txBody>
      </p:sp>
      <p:sp>
        <p:nvSpPr>
          <p:cNvPr id="3094" name="Text Box 22"/>
          <p:cNvSpPr txBox="1">
            <a:spLocks noChangeArrowheads="1"/>
          </p:cNvSpPr>
          <p:nvPr/>
        </p:nvSpPr>
        <p:spPr bwMode="auto">
          <a:xfrm>
            <a:off x="5851525" y="3394075"/>
            <a:ext cx="852352"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a:spAutoFit/>
          </a:bodyPr>
          <a:lstStyle/>
          <a:p>
            <a:pPr>
              <a:defRPr/>
            </a:pPr>
            <a:r>
              <a:rPr lang="en-US" dirty="0">
                <a:cs typeface="+mn-cs"/>
              </a:rPr>
              <a:t>Values   (feel)</a:t>
            </a:r>
          </a:p>
        </p:txBody>
      </p:sp>
      <p:sp>
        <p:nvSpPr>
          <p:cNvPr id="3095" name="Line 23"/>
          <p:cNvSpPr>
            <a:spLocks noChangeShapeType="1"/>
          </p:cNvSpPr>
          <p:nvPr/>
        </p:nvSpPr>
        <p:spPr bwMode="auto">
          <a:xfrm>
            <a:off x="4114800" y="2362200"/>
            <a:ext cx="838200" cy="381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096" name="Line 24"/>
          <p:cNvSpPr>
            <a:spLocks noChangeShapeType="1"/>
          </p:cNvSpPr>
          <p:nvPr/>
        </p:nvSpPr>
        <p:spPr bwMode="auto">
          <a:xfrm>
            <a:off x="2971800" y="3429000"/>
            <a:ext cx="0" cy="9144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097" name="Line 25"/>
          <p:cNvSpPr>
            <a:spLocks noChangeShapeType="1"/>
          </p:cNvSpPr>
          <p:nvPr/>
        </p:nvSpPr>
        <p:spPr bwMode="auto">
          <a:xfrm flipV="1">
            <a:off x="4267200" y="4419600"/>
            <a:ext cx="762000" cy="3810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3098" name="Text Box 26"/>
          <p:cNvSpPr txBox="1">
            <a:spLocks noChangeArrowheads="1"/>
          </p:cNvSpPr>
          <p:nvPr/>
        </p:nvSpPr>
        <p:spPr bwMode="auto">
          <a:xfrm>
            <a:off x="7299325" y="2351306"/>
            <a:ext cx="404813"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defRPr/>
            </a:pPr>
            <a:r>
              <a:rPr lang="en-US" dirty="0">
                <a:cs typeface="+mn-cs"/>
              </a:rPr>
              <a:t>D</a:t>
            </a:r>
          </a:p>
          <a:p>
            <a:pPr>
              <a:defRPr/>
            </a:pPr>
            <a:r>
              <a:rPr lang="en-US" dirty="0">
                <a:cs typeface="+mn-cs"/>
              </a:rPr>
              <a:t>E</a:t>
            </a:r>
          </a:p>
          <a:p>
            <a:pPr>
              <a:defRPr/>
            </a:pPr>
            <a:r>
              <a:rPr lang="en-US" dirty="0">
                <a:cs typeface="+mn-cs"/>
              </a:rPr>
              <a:t>C</a:t>
            </a:r>
          </a:p>
          <a:p>
            <a:pPr>
              <a:defRPr/>
            </a:pPr>
            <a:r>
              <a:rPr lang="en-US" dirty="0">
                <a:cs typeface="+mn-cs"/>
              </a:rPr>
              <a:t>I</a:t>
            </a:r>
          </a:p>
          <a:p>
            <a:pPr>
              <a:defRPr/>
            </a:pPr>
            <a:r>
              <a:rPr lang="en-US" dirty="0">
                <a:cs typeface="+mn-cs"/>
              </a:rPr>
              <a:t>S</a:t>
            </a:r>
          </a:p>
          <a:p>
            <a:pPr>
              <a:defRPr/>
            </a:pPr>
            <a:r>
              <a:rPr lang="en-US" dirty="0">
                <a:cs typeface="+mn-cs"/>
              </a:rPr>
              <a:t>I </a:t>
            </a:r>
          </a:p>
          <a:p>
            <a:pPr>
              <a:defRPr/>
            </a:pPr>
            <a:r>
              <a:rPr lang="en-US" dirty="0">
                <a:cs typeface="+mn-cs"/>
              </a:rPr>
              <a:t>O</a:t>
            </a:r>
          </a:p>
          <a:p>
            <a:pPr>
              <a:defRPr/>
            </a:pPr>
            <a:r>
              <a:rPr lang="en-US" dirty="0">
                <a:cs typeface="+mn-cs"/>
              </a:rPr>
              <a:t>N</a:t>
            </a:r>
          </a:p>
          <a:p>
            <a:pPr>
              <a:defRPr/>
            </a:pPr>
            <a:r>
              <a:rPr lang="en-US" dirty="0">
                <a:cs typeface="+mn-cs"/>
              </a:rPr>
              <a:t>S</a:t>
            </a:r>
          </a:p>
        </p:txBody>
      </p:sp>
      <p:sp>
        <p:nvSpPr>
          <p:cNvPr id="21" name="AutoShape 6"/>
          <p:cNvSpPr>
            <a:spLocks noChangeArrowheads="1"/>
          </p:cNvSpPr>
          <p:nvPr/>
        </p:nvSpPr>
        <p:spPr bwMode="auto">
          <a:xfrm>
            <a:off x="1219200" y="4114800"/>
            <a:ext cx="1295400" cy="838200"/>
          </a:xfrm>
          <a:prstGeom prst="rightArrow">
            <a:avLst>
              <a:gd name="adj1" fmla="val 50000"/>
              <a:gd name="adj2" fmla="val 38636"/>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defRPr/>
            </a:pPr>
            <a:r>
              <a:rPr lang="en-US" sz="1400" dirty="0">
                <a:cs typeface="+mn-cs"/>
              </a:rPr>
              <a:t>Experiences</a:t>
            </a:r>
          </a:p>
        </p:txBody>
      </p:sp>
      <p:sp>
        <p:nvSpPr>
          <p:cNvPr id="20" name="TextBox 19"/>
          <p:cNvSpPr txBox="1"/>
          <p:nvPr/>
        </p:nvSpPr>
        <p:spPr>
          <a:xfrm>
            <a:off x="6606652" y="6264531"/>
            <a:ext cx="2194971" cy="246221"/>
          </a:xfrm>
          <a:prstGeom prst="rect">
            <a:avLst/>
          </a:prstGeom>
          <a:noFill/>
        </p:spPr>
        <p:txBody>
          <a:bodyPr wrap="square" rtlCol="0">
            <a:spAutoFit/>
          </a:bodyPr>
          <a:lstStyle/>
          <a:p>
            <a:r>
              <a:rPr lang="en-US" sz="1000" dirty="0"/>
              <a:t>Adapted from Paul </a:t>
            </a:r>
            <a:r>
              <a:rPr lang="en-US" sz="1000" dirty="0" err="1"/>
              <a:t>Hiebert</a:t>
            </a:r>
            <a:endParaRPr lang="en-US" sz="1000" dirty="0"/>
          </a:p>
        </p:txBody>
      </p:sp>
    </p:spTree>
    <p:extLst>
      <p:ext uri="{BB962C8B-B14F-4D97-AF65-F5344CB8AC3E}">
        <p14:creationId xmlns:p14="http://schemas.microsoft.com/office/powerpoint/2010/main" val="1537168958"/>
      </p:ext>
    </p:extLst>
  </p:cSld>
  <p:clrMapOvr>
    <a:masterClrMapping/>
  </p:clrMapOvr>
  <p:transition spd="slow">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092"/>
                                        </p:tgtEl>
                                        <p:attrNameLst>
                                          <p:attrName>style.visibility</p:attrName>
                                        </p:attrNameLst>
                                      </p:cBhvr>
                                      <p:to>
                                        <p:strVal val="visible"/>
                                      </p:to>
                                    </p:set>
                                    <p:animEffect transition="in" filter="box(in)">
                                      <p:cBhvr>
                                        <p:cTn id="7" dur="500"/>
                                        <p:tgtEl>
                                          <p:spTgt spid="30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094"/>
                                        </p:tgtEl>
                                        <p:attrNameLst>
                                          <p:attrName>style.visibility</p:attrName>
                                        </p:attrNameLst>
                                      </p:cBhvr>
                                      <p:to>
                                        <p:strVal val="visible"/>
                                      </p:to>
                                    </p:set>
                                    <p:animEffect transition="in" filter="box(in)">
                                      <p:cBhvr>
                                        <p:cTn id="12" dur="500"/>
                                        <p:tgtEl>
                                          <p:spTgt spid="309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093"/>
                                        </p:tgtEl>
                                        <p:attrNameLst>
                                          <p:attrName>style.visibility</p:attrName>
                                        </p:attrNameLst>
                                      </p:cBhvr>
                                      <p:to>
                                        <p:strVal val="visible"/>
                                      </p:to>
                                    </p:set>
                                    <p:animEffect transition="in" filter="box(in)">
                                      <p:cBhvr>
                                        <p:cTn id="17" dur="500"/>
                                        <p:tgtEl>
                                          <p:spTgt spid="309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087"/>
                                        </p:tgtEl>
                                        <p:attrNameLst>
                                          <p:attrName>style.visibility</p:attrName>
                                        </p:attrNameLst>
                                      </p:cBhvr>
                                      <p:to>
                                        <p:strVal val="visible"/>
                                      </p:to>
                                    </p:set>
                                    <p:animEffect transition="in" filter="box(in)">
                                      <p:cBhvr>
                                        <p:cTn id="22" dur="500"/>
                                        <p:tgtEl>
                                          <p:spTgt spid="308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3078"/>
                                        </p:tgtEl>
                                        <p:attrNameLst>
                                          <p:attrName>style.visibility</p:attrName>
                                        </p:attrNameLst>
                                      </p:cBhvr>
                                      <p:to>
                                        <p:strVal val="visible"/>
                                      </p:to>
                                    </p:set>
                                    <p:anim calcmode="lin" valueType="num">
                                      <p:cBhvr additive="base">
                                        <p:cTn id="27" dur="500" fill="hold"/>
                                        <p:tgtEl>
                                          <p:spTgt spid="3078"/>
                                        </p:tgtEl>
                                        <p:attrNameLst>
                                          <p:attrName>ppt_x</p:attrName>
                                        </p:attrNameLst>
                                      </p:cBhvr>
                                      <p:tavLst>
                                        <p:tav tm="0">
                                          <p:val>
                                            <p:strVal val="0-#ppt_w/2"/>
                                          </p:val>
                                        </p:tav>
                                        <p:tav tm="100000">
                                          <p:val>
                                            <p:strVal val="#ppt_x"/>
                                          </p:val>
                                        </p:tav>
                                      </p:tavLst>
                                    </p:anim>
                                    <p:anim calcmode="lin" valueType="num">
                                      <p:cBhvr additive="base">
                                        <p:cTn id="28" dur="500" fill="hold"/>
                                        <p:tgtEl>
                                          <p:spTgt spid="307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8"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500" fill="hold"/>
                                        <p:tgtEl>
                                          <p:spTgt spid="21"/>
                                        </p:tgtEl>
                                        <p:attrNameLst>
                                          <p:attrName>ppt_x</p:attrName>
                                        </p:attrNameLst>
                                      </p:cBhvr>
                                      <p:tavLst>
                                        <p:tav tm="0">
                                          <p:val>
                                            <p:strVal val="0-#ppt_w/2"/>
                                          </p:val>
                                        </p:tav>
                                        <p:tav tm="100000">
                                          <p:val>
                                            <p:strVal val="#ppt_x"/>
                                          </p:val>
                                        </p:tav>
                                      </p:tavLst>
                                    </p:anim>
                                    <p:anim calcmode="lin" valueType="num">
                                      <p:cBhvr additive="base">
                                        <p:cTn id="34"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5" presetClass="entr" presetSubtype="5" fill="hold" grpId="0" nodeType="clickEffect">
                                  <p:stCondLst>
                                    <p:cond delay="0"/>
                                  </p:stCondLst>
                                  <p:childTnLst>
                                    <p:set>
                                      <p:cBhvr>
                                        <p:cTn id="38" dur="1" fill="hold">
                                          <p:stCondLst>
                                            <p:cond delay="0"/>
                                          </p:stCondLst>
                                        </p:cTn>
                                        <p:tgtEl>
                                          <p:spTgt spid="3098"/>
                                        </p:tgtEl>
                                        <p:attrNameLst>
                                          <p:attrName>style.visibility</p:attrName>
                                        </p:attrNameLst>
                                      </p:cBhvr>
                                      <p:to>
                                        <p:strVal val="visible"/>
                                      </p:to>
                                    </p:set>
                                    <p:animEffect transition="in" filter="checkerboard(down)">
                                      <p:cBhvr>
                                        <p:cTn id="39" dur="500"/>
                                        <p:tgtEl>
                                          <p:spTgt spid="3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8" grpId="0" animBg="1" autoUpdateAnimBg="0"/>
      <p:bldP spid="3087" grpId="0" autoUpdateAnimBg="0"/>
      <p:bldP spid="3092" grpId="0" autoUpdateAnimBg="0"/>
      <p:bldP spid="3093" grpId="0" autoUpdateAnimBg="0"/>
      <p:bldP spid="3094" grpId="0" autoUpdateAnimBg="0"/>
      <p:bldP spid="3098" grpId="0" autoUpdateAnimBg="0"/>
      <p:bldP spid="21"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8490" y="2052785"/>
            <a:ext cx="7745505" cy="4592922"/>
          </a:xfrm>
        </p:spPr>
        <p:txBody>
          <a:bodyPr>
            <a:normAutofit/>
          </a:bodyPr>
          <a:lstStyle/>
          <a:p>
            <a:pPr marL="0" indent="0">
              <a:buNone/>
            </a:pPr>
            <a:r>
              <a:rPr lang="en-US" dirty="0"/>
              <a:t>Culture functions as both a road map &amp; the road signs</a:t>
            </a:r>
          </a:p>
          <a:p>
            <a:endParaRPr lang="en-US" dirty="0"/>
          </a:p>
          <a:p>
            <a:endParaRPr lang="en-US" dirty="0"/>
          </a:p>
          <a:p>
            <a:endParaRPr lang="en-US" dirty="0"/>
          </a:p>
          <a:p>
            <a:endParaRPr lang="en-US" dirty="0"/>
          </a:p>
          <a:p>
            <a:endParaRPr lang="en-US" dirty="0"/>
          </a:p>
          <a:p>
            <a:pPr marL="0" indent="0">
              <a:buNone/>
            </a:pPr>
            <a:endParaRPr lang="en-US" dirty="0"/>
          </a:p>
          <a:p>
            <a:pPr marL="0" indent="0">
              <a:buNone/>
            </a:pPr>
            <a:endParaRPr lang="en-US" dirty="0"/>
          </a:p>
          <a:p>
            <a:pPr marL="0" indent="0">
              <a:buNone/>
            </a:pPr>
            <a:endParaRPr lang="en-US" dirty="0"/>
          </a:p>
        </p:txBody>
      </p:sp>
      <p:sp>
        <p:nvSpPr>
          <p:cNvPr id="3" name="Title 2"/>
          <p:cNvSpPr>
            <a:spLocks noGrp="1"/>
          </p:cNvSpPr>
          <p:nvPr>
            <p:ph type="title"/>
          </p:nvPr>
        </p:nvSpPr>
        <p:spPr/>
        <p:txBody>
          <a:bodyPr/>
          <a:lstStyle/>
          <a:p>
            <a:r>
              <a:rPr lang="en-US" sz="3600" dirty="0"/>
              <a:t>Culture’s Functions</a:t>
            </a:r>
          </a:p>
        </p:txBody>
      </p:sp>
      <p:pic>
        <p:nvPicPr>
          <p:cNvPr id="5" name="Picture 4" descr="Screen Shot 2016-08-13 at 2.51.04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7804" y="3797455"/>
            <a:ext cx="3817976" cy="2272290"/>
          </a:xfrm>
          <a:prstGeom prst="rect">
            <a:avLst/>
          </a:prstGeom>
        </p:spPr>
      </p:pic>
      <p:pic>
        <p:nvPicPr>
          <p:cNvPr id="6" name="Picture 5" descr="Screen Shot 2017-01-13 at 2.29.06 PM.png"/>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823503" y="2761725"/>
            <a:ext cx="3650538" cy="2348085"/>
          </a:xfrm>
          <a:prstGeom prst="rect">
            <a:avLst/>
          </a:prstGeom>
        </p:spPr>
      </p:pic>
    </p:spTree>
    <p:extLst>
      <p:ext uri="{BB962C8B-B14F-4D97-AF65-F5344CB8AC3E}">
        <p14:creationId xmlns:p14="http://schemas.microsoft.com/office/powerpoint/2010/main" val="1165925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r>
              <a:rPr lang="en-US" dirty="0"/>
              <a:t>Hebrew, Chaldean, Egyptian, Ethiopian, Hittite, </a:t>
            </a:r>
            <a:r>
              <a:rPr lang="en-US" dirty="0" err="1"/>
              <a:t>Midian</a:t>
            </a:r>
            <a:r>
              <a:rPr lang="en-US" dirty="0"/>
              <a:t>, Mesopotamian, Syrian, Assyrian, Philistine, Canaanite, Moabite, Babylonian, Persian, Greek, Roman</a:t>
            </a:r>
          </a:p>
        </p:txBody>
      </p:sp>
      <p:sp>
        <p:nvSpPr>
          <p:cNvPr id="3" name="Title 2"/>
          <p:cNvSpPr>
            <a:spLocks noGrp="1"/>
          </p:cNvSpPr>
          <p:nvPr>
            <p:ph type="title"/>
          </p:nvPr>
        </p:nvSpPr>
        <p:spPr/>
        <p:txBody>
          <a:bodyPr/>
          <a:lstStyle/>
          <a:p>
            <a:r>
              <a:rPr lang="en-US" sz="3600" dirty="0"/>
              <a:t>Cultures encountered in Scripture</a:t>
            </a:r>
          </a:p>
        </p:txBody>
      </p:sp>
    </p:spTree>
    <p:extLst>
      <p:ext uri="{BB962C8B-B14F-4D97-AF65-F5344CB8AC3E}">
        <p14:creationId xmlns:p14="http://schemas.microsoft.com/office/powerpoint/2010/main" val="1385214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8" presetClass="emph" presetSubtype="0" fill="hold" grpId="0" nodeType="clickEffect">
                                  <p:stCondLst>
                                    <p:cond delay="0"/>
                                  </p:stCondLst>
                                  <p:iterate type="lt">
                                    <p:tmPct val="10000"/>
                                  </p:iterate>
                                  <p:childTnLst>
                                    <p:animClr clrSpc="rgb" dir="cw">
                                      <p:cBhvr override="childStyle">
                                        <p:cTn id="6" dur="500" fill="hold"/>
                                        <p:tgtEl>
                                          <p:spTgt spid="2">
                                            <p:txEl>
                                              <p:pRg st="1" end="1"/>
                                            </p:txEl>
                                          </p:spTgt>
                                        </p:tgtEl>
                                        <p:attrNameLst>
                                          <p:attrName>style.color</p:attrName>
                                        </p:attrNameLst>
                                      </p:cBhvr>
                                      <p:to>
                                        <a:schemeClr val="accent2"/>
                                      </p:to>
                                    </p:animClr>
                                    <p:animClr clrSpc="rgb" dir="cw">
                                      <p:cBhvr>
                                        <p:cTn id="7" dur="500" fill="hold"/>
                                        <p:tgtEl>
                                          <p:spTgt spid="2">
                                            <p:txEl>
                                              <p:pRg st="1" end="1"/>
                                            </p:txEl>
                                          </p:spTgt>
                                        </p:tgtEl>
                                        <p:attrNameLst>
                                          <p:attrName>fillcolor</p:attrName>
                                        </p:attrNameLst>
                                      </p:cBhvr>
                                      <p:to>
                                        <a:schemeClr val="accent2"/>
                                      </p:to>
                                    </p:animClr>
                                    <p:set>
                                      <p:cBhvr>
                                        <p:cTn id="8" dur="500" fill="hold"/>
                                        <p:tgtEl>
                                          <p:spTgt spid="2">
                                            <p:txEl>
                                              <p:pRg st="1" end="1"/>
                                            </p:txEl>
                                          </p:spTgt>
                                        </p:tgtEl>
                                        <p:attrNameLst>
                                          <p:attrName>fill.type</p:attrName>
                                        </p:attrNameLst>
                                      </p:cBhvr>
                                      <p:to>
                                        <p:strVal val="solid"/>
                                      </p:to>
                                    </p:set>
                                    <p:anim to="1.5" calcmode="lin" valueType="num">
                                      <p:cBhvr override="childStyle">
                                        <p:cTn id="9" dur="500" fill="hold"/>
                                        <p:tgtEl>
                                          <p:spTgt spid="2">
                                            <p:txEl>
                                              <p:pRg st="1" end="1"/>
                                            </p:txEl>
                                          </p:spTgt>
                                        </p:tgtEl>
                                        <p:attrNameLst>
                                          <p:attrName>style.fontSize</p:attrName>
                                        </p:attrNameLst>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67019" y="549583"/>
            <a:ext cx="7756263" cy="1054250"/>
          </a:xfrm>
        </p:spPr>
        <p:txBody>
          <a:bodyPr/>
          <a:lstStyle/>
          <a:p>
            <a:r>
              <a:rPr lang="en-US" sz="3600" dirty="0"/>
              <a:t>Some of those who had X-C encounters</a:t>
            </a:r>
          </a:p>
        </p:txBody>
      </p:sp>
      <p:sp>
        <p:nvSpPr>
          <p:cNvPr id="5" name="Content Placeholder 4"/>
          <p:cNvSpPr>
            <a:spLocks noGrp="1"/>
          </p:cNvSpPr>
          <p:nvPr>
            <p:ph sz="quarter" idx="13"/>
          </p:nvPr>
        </p:nvSpPr>
        <p:spPr>
          <a:xfrm>
            <a:off x="685800" y="2240280"/>
            <a:ext cx="2946697" cy="4228208"/>
          </a:xfrm>
        </p:spPr>
        <p:txBody>
          <a:bodyPr>
            <a:normAutofit/>
          </a:bodyPr>
          <a:lstStyle/>
          <a:p>
            <a:pPr marL="411480" lvl="1" indent="0">
              <a:buNone/>
            </a:pPr>
            <a:r>
              <a:rPr lang="en-US" sz="2400" dirty="0"/>
              <a:t>Abraham</a:t>
            </a:r>
          </a:p>
          <a:p>
            <a:pPr marL="411480" lvl="1" indent="0">
              <a:buNone/>
            </a:pPr>
            <a:r>
              <a:rPr lang="en-US" sz="2400" dirty="0"/>
              <a:t>Sarah</a:t>
            </a:r>
          </a:p>
          <a:p>
            <a:pPr marL="411480" lvl="1" indent="0">
              <a:buNone/>
            </a:pPr>
            <a:r>
              <a:rPr lang="en-US" sz="2400" dirty="0"/>
              <a:t>Lot</a:t>
            </a:r>
          </a:p>
          <a:p>
            <a:pPr marL="411480" lvl="1" indent="0">
              <a:buNone/>
            </a:pPr>
            <a:r>
              <a:rPr lang="en-US" sz="2400" dirty="0"/>
              <a:t>Jacob</a:t>
            </a:r>
          </a:p>
          <a:p>
            <a:pPr marL="411480" lvl="1" indent="0">
              <a:buNone/>
            </a:pPr>
            <a:r>
              <a:rPr lang="en-US" sz="2400" dirty="0"/>
              <a:t>Joseph</a:t>
            </a:r>
          </a:p>
          <a:p>
            <a:pPr marL="411480" lvl="1" indent="0">
              <a:buNone/>
            </a:pPr>
            <a:r>
              <a:rPr lang="en-US" sz="2400" dirty="0"/>
              <a:t>Moses</a:t>
            </a:r>
          </a:p>
          <a:p>
            <a:pPr marL="411480" lvl="1" indent="0">
              <a:buNone/>
            </a:pPr>
            <a:r>
              <a:rPr lang="en-US" sz="2400" dirty="0" err="1"/>
              <a:t>Rahab</a:t>
            </a:r>
            <a:endParaRPr lang="en-US" sz="2400" dirty="0"/>
          </a:p>
          <a:p>
            <a:pPr marL="411480" lvl="1" indent="0">
              <a:buNone/>
            </a:pPr>
            <a:r>
              <a:rPr lang="en-US" sz="2400" dirty="0"/>
              <a:t>Joshua</a:t>
            </a:r>
          </a:p>
          <a:p>
            <a:pPr marL="411480" lvl="1" indent="0">
              <a:buNone/>
            </a:pPr>
            <a:r>
              <a:rPr lang="en-US" sz="2400" dirty="0"/>
              <a:t>Samson</a:t>
            </a:r>
          </a:p>
        </p:txBody>
      </p:sp>
      <p:sp>
        <p:nvSpPr>
          <p:cNvPr id="6" name="Content Placeholder 5"/>
          <p:cNvSpPr>
            <a:spLocks noGrp="1"/>
          </p:cNvSpPr>
          <p:nvPr>
            <p:ph sz="quarter" idx="14"/>
          </p:nvPr>
        </p:nvSpPr>
        <p:spPr>
          <a:xfrm>
            <a:off x="4010203" y="2240280"/>
            <a:ext cx="2162090" cy="4228208"/>
          </a:xfrm>
        </p:spPr>
        <p:txBody>
          <a:bodyPr>
            <a:normAutofit/>
          </a:bodyPr>
          <a:lstStyle/>
          <a:p>
            <a:pPr marL="0" indent="0">
              <a:buNone/>
            </a:pPr>
            <a:r>
              <a:rPr lang="en-US" dirty="0"/>
              <a:t>Ruth </a:t>
            </a:r>
          </a:p>
          <a:p>
            <a:pPr marL="0" indent="0">
              <a:buNone/>
            </a:pPr>
            <a:r>
              <a:rPr lang="en-US" dirty="0"/>
              <a:t>David</a:t>
            </a:r>
          </a:p>
          <a:p>
            <a:pPr marL="0" indent="0">
              <a:buNone/>
            </a:pPr>
            <a:r>
              <a:rPr lang="en-US" dirty="0"/>
              <a:t>Solomon</a:t>
            </a:r>
          </a:p>
          <a:p>
            <a:pPr marL="0" indent="0">
              <a:buNone/>
            </a:pPr>
            <a:r>
              <a:rPr lang="en-US" dirty="0"/>
              <a:t>Elijah</a:t>
            </a:r>
          </a:p>
          <a:p>
            <a:pPr marL="0" indent="0">
              <a:buNone/>
            </a:pPr>
            <a:r>
              <a:rPr lang="en-US" dirty="0"/>
              <a:t>Ezekiel</a:t>
            </a:r>
          </a:p>
          <a:p>
            <a:pPr marL="0" indent="0">
              <a:buNone/>
            </a:pPr>
            <a:r>
              <a:rPr lang="en-US" dirty="0"/>
              <a:t>Daniel</a:t>
            </a:r>
          </a:p>
          <a:p>
            <a:pPr marL="0" indent="0">
              <a:buNone/>
            </a:pPr>
            <a:r>
              <a:rPr lang="en-US" dirty="0"/>
              <a:t>Jonah</a:t>
            </a:r>
          </a:p>
          <a:p>
            <a:pPr marL="0" indent="0">
              <a:buNone/>
            </a:pPr>
            <a:r>
              <a:rPr lang="en-US" dirty="0"/>
              <a:t>Nehemiah</a:t>
            </a:r>
          </a:p>
          <a:p>
            <a:pPr marL="0" indent="0">
              <a:buNone/>
            </a:pPr>
            <a:r>
              <a:rPr lang="en-US" dirty="0"/>
              <a:t>Esther</a:t>
            </a:r>
          </a:p>
          <a:p>
            <a:pPr marL="0" indent="0">
              <a:buNone/>
            </a:pPr>
            <a:endParaRPr lang="en-US" dirty="0"/>
          </a:p>
          <a:p>
            <a:pPr marL="0" indent="0">
              <a:buNone/>
            </a:pPr>
            <a:endParaRPr lang="en-US" dirty="0"/>
          </a:p>
          <a:p>
            <a:endParaRPr lang="en-US" dirty="0"/>
          </a:p>
        </p:txBody>
      </p:sp>
      <p:sp>
        <p:nvSpPr>
          <p:cNvPr id="2" name="TextBox 1"/>
          <p:cNvSpPr txBox="1"/>
          <p:nvPr/>
        </p:nvSpPr>
        <p:spPr>
          <a:xfrm>
            <a:off x="6423319" y="2240280"/>
            <a:ext cx="2099963" cy="6955750"/>
          </a:xfrm>
          <a:prstGeom prst="rect">
            <a:avLst/>
          </a:prstGeom>
          <a:noFill/>
        </p:spPr>
        <p:txBody>
          <a:bodyPr wrap="square" rtlCol="0">
            <a:spAutoFit/>
          </a:bodyPr>
          <a:lstStyle/>
          <a:p>
            <a:r>
              <a:rPr lang="en-US" sz="2500" dirty="0"/>
              <a:t>Jesus</a:t>
            </a:r>
          </a:p>
          <a:p>
            <a:r>
              <a:rPr lang="en-US" sz="2500" dirty="0"/>
              <a:t>John</a:t>
            </a:r>
          </a:p>
          <a:p>
            <a:r>
              <a:rPr lang="en-US" sz="2500" dirty="0"/>
              <a:t>Luke</a:t>
            </a:r>
          </a:p>
          <a:p>
            <a:r>
              <a:rPr lang="en-US" sz="2500" dirty="0"/>
              <a:t>Philip</a:t>
            </a:r>
          </a:p>
          <a:p>
            <a:r>
              <a:rPr lang="en-US" sz="2500" dirty="0"/>
              <a:t>Peter</a:t>
            </a:r>
          </a:p>
          <a:p>
            <a:r>
              <a:rPr lang="en-US" sz="2500" dirty="0"/>
              <a:t>Paul</a:t>
            </a:r>
          </a:p>
          <a:p>
            <a:r>
              <a:rPr lang="en-US" sz="2500" dirty="0"/>
              <a:t>Silas</a:t>
            </a:r>
          </a:p>
          <a:p>
            <a:r>
              <a:rPr lang="en-US" sz="2500" dirty="0"/>
              <a:t>Barnabas</a:t>
            </a:r>
          </a:p>
          <a:p>
            <a:r>
              <a:rPr lang="en-US" sz="2500" dirty="0"/>
              <a:t>Timothy</a:t>
            </a:r>
          </a:p>
          <a:p>
            <a:r>
              <a:rPr lang="en-US" sz="2500" dirty="0"/>
              <a:t>John Mark</a:t>
            </a:r>
          </a:p>
          <a:p>
            <a:endParaRPr lang="en-US" sz="2500" dirty="0"/>
          </a:p>
          <a:p>
            <a:endParaRPr lang="en-US" sz="2500" dirty="0"/>
          </a:p>
          <a:p>
            <a:endParaRPr lang="en-US" sz="2500" dirty="0"/>
          </a:p>
          <a:p>
            <a:endParaRPr lang="en-US" sz="2500" dirty="0"/>
          </a:p>
          <a:p>
            <a:endParaRPr lang="en-US" sz="2400" dirty="0"/>
          </a:p>
          <a:p>
            <a:endParaRPr lang="en-US" sz="2400" dirty="0"/>
          </a:p>
          <a:p>
            <a:endParaRPr lang="en-US" sz="2400" dirty="0"/>
          </a:p>
          <a:p>
            <a:endParaRPr lang="en-US" sz="2400" dirty="0"/>
          </a:p>
        </p:txBody>
      </p:sp>
    </p:spTree>
    <p:extLst>
      <p:ext uri="{BB962C8B-B14F-4D97-AF65-F5344CB8AC3E}">
        <p14:creationId xmlns:p14="http://schemas.microsoft.com/office/powerpoint/2010/main" val="1717554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88490" y="570155"/>
            <a:ext cx="7756263" cy="1231569"/>
          </a:xfrm>
        </p:spPr>
        <p:txBody>
          <a:bodyPr/>
          <a:lstStyle/>
          <a:p>
            <a:r>
              <a:rPr lang="en-US" sz="3600" dirty="0"/>
              <a:t>Eden: The Beginning of Human Culture  Genesis 1</a:t>
            </a:r>
          </a:p>
        </p:txBody>
      </p:sp>
      <p:sp>
        <p:nvSpPr>
          <p:cNvPr id="13" name="Content Placeholder 12"/>
          <p:cNvSpPr>
            <a:spLocks noGrp="1"/>
          </p:cNvSpPr>
          <p:nvPr>
            <p:ph idx="1"/>
          </p:nvPr>
        </p:nvSpPr>
        <p:spPr/>
        <p:txBody>
          <a:bodyPr/>
          <a:lstStyle/>
          <a:p>
            <a:pPr marL="0" indent="0">
              <a:buNone/>
            </a:pPr>
            <a:endParaRPr lang="en-US" dirty="0"/>
          </a:p>
        </p:txBody>
      </p:sp>
      <p:pic>
        <p:nvPicPr>
          <p:cNvPr id="14" name="Picture 13" descr="Screen Shot 2016-08-13 at 3.19.1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7163" y="2248347"/>
            <a:ext cx="6523247" cy="4228525"/>
          </a:xfrm>
          <a:prstGeom prst="rect">
            <a:avLst/>
          </a:prstGeom>
        </p:spPr>
      </p:pic>
    </p:spTree>
    <p:extLst>
      <p:ext uri="{BB962C8B-B14F-4D97-AF65-F5344CB8AC3E}">
        <p14:creationId xmlns:p14="http://schemas.microsoft.com/office/powerpoint/2010/main" val="1490865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48348"/>
            <a:ext cx="7745505" cy="3002616"/>
          </a:xfrm>
        </p:spPr>
        <p:txBody>
          <a:bodyPr/>
          <a:lstStyle/>
          <a:p>
            <a:endParaRPr lang="en-US" dirty="0"/>
          </a:p>
          <a:p>
            <a:pPr marL="0" indent="0">
              <a:buNone/>
            </a:pPr>
            <a:endParaRPr lang="en-US" dirty="0"/>
          </a:p>
        </p:txBody>
      </p:sp>
      <p:sp>
        <p:nvSpPr>
          <p:cNvPr id="3" name="Title 2"/>
          <p:cNvSpPr>
            <a:spLocks noGrp="1"/>
          </p:cNvSpPr>
          <p:nvPr>
            <p:ph type="title"/>
          </p:nvPr>
        </p:nvSpPr>
        <p:spPr/>
        <p:txBody>
          <a:bodyPr/>
          <a:lstStyle/>
          <a:p>
            <a:r>
              <a:rPr lang="en-US" sz="3600" dirty="0"/>
              <a:t>The Beginning of Human Culture: Secular - Humanism</a:t>
            </a:r>
          </a:p>
        </p:txBody>
      </p:sp>
      <p:pic>
        <p:nvPicPr>
          <p:cNvPr id="5" name="Picture 4" descr="man-evolution.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884" y="2248348"/>
            <a:ext cx="8106671" cy="4140200"/>
          </a:xfrm>
          <a:prstGeom prst="rect">
            <a:avLst/>
          </a:prstGeom>
        </p:spPr>
      </p:pic>
      <p:sp>
        <p:nvSpPr>
          <p:cNvPr id="4" name="TextBox 3"/>
          <p:cNvSpPr txBox="1"/>
          <p:nvPr/>
        </p:nvSpPr>
        <p:spPr>
          <a:xfrm>
            <a:off x="1491391" y="3530354"/>
            <a:ext cx="6613737" cy="923330"/>
          </a:xfrm>
          <a:prstGeom prst="rect">
            <a:avLst/>
          </a:prstGeom>
          <a:noFill/>
        </p:spPr>
        <p:txBody>
          <a:bodyPr wrap="square" rtlCol="0">
            <a:spAutoFit/>
          </a:bodyPr>
          <a:lstStyle/>
          <a:p>
            <a:r>
              <a:rPr lang="en-US" sz="5400" dirty="0">
                <a:solidFill>
                  <a:srgbClr val="FF0000"/>
                </a:solidFill>
              </a:rPr>
              <a:t>Darwinian Delusion</a:t>
            </a:r>
          </a:p>
        </p:txBody>
      </p:sp>
    </p:spTree>
    <p:extLst>
      <p:ext uri="{BB962C8B-B14F-4D97-AF65-F5344CB8AC3E}">
        <p14:creationId xmlns:p14="http://schemas.microsoft.com/office/powerpoint/2010/main" val="267363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William Smalley: nothing mentioned </a:t>
            </a:r>
          </a:p>
          <a:p>
            <a:pPr marL="0" indent="0">
              <a:buNone/>
            </a:pPr>
            <a:endParaRPr lang="en-US" dirty="0"/>
          </a:p>
          <a:p>
            <a:pPr marL="0" indent="0">
              <a:buNone/>
            </a:pPr>
            <a:r>
              <a:rPr lang="en-US" dirty="0"/>
              <a:t>Paul </a:t>
            </a:r>
            <a:r>
              <a:rPr lang="en-US" dirty="0" err="1"/>
              <a:t>Hiebert</a:t>
            </a:r>
            <a:r>
              <a:rPr lang="en-US" dirty="0"/>
              <a:t>: no attempt to determine origin of human culture</a:t>
            </a:r>
          </a:p>
          <a:p>
            <a:pPr marL="0" indent="0">
              <a:buNone/>
            </a:pPr>
            <a:endParaRPr lang="en-US" dirty="0"/>
          </a:p>
          <a:p>
            <a:pPr marL="0" indent="0">
              <a:buNone/>
            </a:pPr>
            <a:r>
              <a:rPr lang="en-US" dirty="0"/>
              <a:t>Charles Kraft: “Neither anthropology nor theology can speak conclusively about when culture began.”  </a:t>
            </a:r>
            <a:r>
              <a:rPr lang="en-US" i="1" dirty="0"/>
              <a:t>Christianity in Culture</a:t>
            </a:r>
            <a:r>
              <a:rPr lang="en-US" dirty="0"/>
              <a:t>, page 103</a:t>
            </a:r>
          </a:p>
          <a:p>
            <a:endParaRPr lang="en-US" dirty="0"/>
          </a:p>
        </p:txBody>
      </p:sp>
      <p:sp>
        <p:nvSpPr>
          <p:cNvPr id="3" name="Title 2"/>
          <p:cNvSpPr>
            <a:spLocks noGrp="1"/>
          </p:cNvSpPr>
          <p:nvPr>
            <p:ph type="title"/>
          </p:nvPr>
        </p:nvSpPr>
        <p:spPr/>
        <p:txBody>
          <a:bodyPr/>
          <a:lstStyle/>
          <a:p>
            <a:r>
              <a:rPr lang="en-US" sz="3600" dirty="0"/>
              <a:t>Christian anthropologist:</a:t>
            </a:r>
          </a:p>
        </p:txBody>
      </p:sp>
    </p:spTree>
    <p:extLst>
      <p:ext uri="{BB962C8B-B14F-4D97-AF65-F5344CB8AC3E}">
        <p14:creationId xmlns:p14="http://schemas.microsoft.com/office/powerpoint/2010/main" val="308547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animEffect transition="in" filter="blinds(horizontal)">
                                      <p:cBhvr>
                                        <p:cTn id="1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images.jpg"/>
          <p:cNvPicPr>
            <a:picLocks noGrp="1" noChangeAspect="1"/>
          </p:cNvPicPr>
          <p:nvPr>
            <p:ph idx="1"/>
          </p:nvPr>
        </p:nvPicPr>
        <p:blipFill>
          <a:blip r:embed="rId2">
            <a:extLst>
              <a:ext uri="{28A0092B-C50C-407E-A947-70E740481C1C}">
                <a14:useLocalDpi xmlns:a14="http://schemas.microsoft.com/office/drawing/2010/main" val="0"/>
              </a:ext>
            </a:extLst>
          </a:blip>
          <a:srcRect t="12385" b="12385"/>
          <a:stretch>
            <a:fillRect/>
          </a:stretch>
        </p:blipFill>
        <p:spPr/>
      </p:pic>
      <p:sp>
        <p:nvSpPr>
          <p:cNvPr id="3" name="Title 2"/>
          <p:cNvSpPr>
            <a:spLocks noGrp="1"/>
          </p:cNvSpPr>
          <p:nvPr>
            <p:ph type="title"/>
          </p:nvPr>
        </p:nvSpPr>
        <p:spPr/>
        <p:txBody>
          <a:bodyPr/>
          <a:lstStyle/>
          <a:p>
            <a:r>
              <a:rPr lang="en-US" sz="3600" dirty="0"/>
              <a:t>Biblical Perspective: Created in God’s Image</a:t>
            </a:r>
          </a:p>
        </p:txBody>
      </p:sp>
    </p:spTree>
    <p:extLst>
      <p:ext uri="{BB962C8B-B14F-4D97-AF65-F5344CB8AC3E}">
        <p14:creationId xmlns:p14="http://schemas.microsoft.com/office/powerpoint/2010/main" val="42926474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i="1" dirty="0"/>
          </a:p>
          <a:p>
            <a:pPr marL="0" indent="0">
              <a:buNone/>
            </a:pPr>
            <a:r>
              <a:rPr lang="en-US" i="1" dirty="0"/>
              <a:t>Then God said, “</a:t>
            </a:r>
            <a:r>
              <a:rPr lang="en-US" b="1" i="1" dirty="0"/>
              <a:t>Let us make man in our image, after our likeness</a:t>
            </a:r>
            <a:r>
              <a:rPr lang="en-US" i="1" dirty="0"/>
              <a:t>. And let them have dominion over the fish of the sea and over the birds of the heavens and over the livestock and over all the earth and over every creeping thing that creeps on the earth.</a:t>
            </a:r>
            <a:r>
              <a:rPr lang="en-US" b="1" i="1" dirty="0"/>
              <a:t>” So God created man in his image, in the image of God he created him; male and female he created him.</a:t>
            </a:r>
          </a:p>
        </p:txBody>
      </p:sp>
      <p:sp>
        <p:nvSpPr>
          <p:cNvPr id="3" name="Title 2"/>
          <p:cNvSpPr>
            <a:spLocks noGrp="1"/>
          </p:cNvSpPr>
          <p:nvPr>
            <p:ph type="title"/>
          </p:nvPr>
        </p:nvSpPr>
        <p:spPr/>
        <p:txBody>
          <a:bodyPr/>
          <a:lstStyle/>
          <a:p>
            <a:r>
              <a:rPr lang="en-US" sz="4400" dirty="0"/>
              <a:t>Genesis 1: 26-27</a:t>
            </a:r>
          </a:p>
        </p:txBody>
      </p:sp>
    </p:spTree>
    <p:extLst>
      <p:ext uri="{BB962C8B-B14F-4D97-AF65-F5344CB8AC3E}">
        <p14:creationId xmlns:p14="http://schemas.microsoft.com/office/powerpoint/2010/main" val="3132847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r>
              <a:rPr lang="en-US" dirty="0"/>
              <a:t>The Plurality of God &amp; “Capacity”</a:t>
            </a:r>
          </a:p>
          <a:p>
            <a:r>
              <a:rPr lang="en-US" dirty="0"/>
              <a:t>From Capacity to Actuality</a:t>
            </a:r>
          </a:p>
          <a:p>
            <a:r>
              <a:rPr lang="en-US" dirty="0"/>
              <a:t>Culture at its Best</a:t>
            </a:r>
          </a:p>
          <a:p>
            <a:r>
              <a:rPr lang="en-US" dirty="0"/>
              <a:t>The Deterioration of Culture</a:t>
            </a:r>
          </a:p>
          <a:p>
            <a:r>
              <a:rPr lang="en-US" dirty="0"/>
              <a:t>The Redeeming of Culture</a:t>
            </a:r>
          </a:p>
          <a:p>
            <a:endParaRPr lang="en-US" dirty="0"/>
          </a:p>
        </p:txBody>
      </p:sp>
      <p:sp>
        <p:nvSpPr>
          <p:cNvPr id="3" name="Title 2"/>
          <p:cNvSpPr>
            <a:spLocks noGrp="1"/>
          </p:cNvSpPr>
          <p:nvPr>
            <p:ph type="title"/>
          </p:nvPr>
        </p:nvSpPr>
        <p:spPr/>
        <p:txBody>
          <a:bodyPr/>
          <a:lstStyle/>
          <a:p>
            <a:r>
              <a:rPr lang="en-US" sz="3600" dirty="0"/>
              <a:t>The Beginning of Human Culture Genesis 1:26-27</a:t>
            </a:r>
          </a:p>
        </p:txBody>
      </p:sp>
      <p:pic>
        <p:nvPicPr>
          <p:cNvPr id="4" name="Picture 3" descr="image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30597" y="4512348"/>
            <a:ext cx="3810000" cy="2133600"/>
          </a:xfrm>
          <a:prstGeom prst="rect">
            <a:avLst/>
          </a:prstGeom>
        </p:spPr>
      </p:pic>
    </p:spTree>
    <p:extLst>
      <p:ext uri="{BB962C8B-B14F-4D97-AF65-F5344CB8AC3E}">
        <p14:creationId xmlns:p14="http://schemas.microsoft.com/office/powerpoint/2010/main" val="80422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14013" y="2248347"/>
            <a:ext cx="7879944" cy="3877815"/>
          </a:xfrm>
        </p:spPr>
        <p:txBody>
          <a:bodyPr>
            <a:normAutofit lnSpcReduction="10000"/>
          </a:bodyPr>
          <a:lstStyle/>
          <a:p>
            <a:pPr lvl="0"/>
            <a:r>
              <a:rPr lang="en-US" dirty="0"/>
              <a:t>Human culture is not intrinsically evil. God endowed humans with culture so that they might enjoy relationship. Although cultures have become corrupt, culture in and of itself is necessary for human interaction.</a:t>
            </a:r>
          </a:p>
          <a:p>
            <a:pPr lvl="0"/>
            <a:r>
              <a:rPr lang="en-US" dirty="0"/>
              <a:t>All humans as descendants of a common father makes possible the three tiers of culture: </a:t>
            </a:r>
          </a:p>
          <a:p>
            <a:pPr marL="0" indent="0">
              <a:buNone/>
            </a:pPr>
            <a:r>
              <a:rPr lang="en-US" dirty="0"/>
              <a:t>	“I am like nobody else”           (individual culture)</a:t>
            </a:r>
          </a:p>
          <a:p>
            <a:pPr marL="0" indent="0">
              <a:buNone/>
            </a:pPr>
            <a:r>
              <a:rPr lang="en-US" dirty="0"/>
              <a:t>	“I am like somebodies else”   (community culture)</a:t>
            </a:r>
          </a:p>
          <a:p>
            <a:pPr marL="0" indent="0">
              <a:buNone/>
            </a:pPr>
            <a:r>
              <a:rPr lang="en-US" dirty="0"/>
              <a:t>	“I am like everybody else”     (universal culture)</a:t>
            </a:r>
          </a:p>
          <a:p>
            <a:pPr marL="0" indent="0">
              <a:buNone/>
            </a:pPr>
            <a:endParaRPr lang="en-US" dirty="0"/>
          </a:p>
          <a:p>
            <a:pPr lvl="0"/>
            <a:endParaRPr lang="en-US" dirty="0"/>
          </a:p>
          <a:p>
            <a:endParaRPr lang="en-US" dirty="0"/>
          </a:p>
        </p:txBody>
      </p:sp>
      <p:sp>
        <p:nvSpPr>
          <p:cNvPr id="3" name="Title 2"/>
          <p:cNvSpPr>
            <a:spLocks noGrp="1"/>
          </p:cNvSpPr>
          <p:nvPr>
            <p:ph type="title"/>
          </p:nvPr>
        </p:nvSpPr>
        <p:spPr/>
        <p:txBody>
          <a:bodyPr/>
          <a:lstStyle/>
          <a:p>
            <a:r>
              <a:rPr lang="en-US" sz="3600" dirty="0"/>
              <a:t>Implications of God as the </a:t>
            </a:r>
            <a:r>
              <a:rPr lang="en-US" sz="3600" dirty="0" err="1"/>
              <a:t>Bestower</a:t>
            </a:r>
            <a:r>
              <a:rPr lang="en-US" sz="3600" dirty="0"/>
              <a:t> of culture upon humans</a:t>
            </a:r>
          </a:p>
        </p:txBody>
      </p:sp>
    </p:spTree>
    <p:extLst>
      <p:ext uri="{BB962C8B-B14F-4D97-AF65-F5344CB8AC3E}">
        <p14:creationId xmlns:p14="http://schemas.microsoft.com/office/powerpoint/2010/main" val="3788892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blinds(horizontal)">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1993712"/>
            <a:ext cx="7745505" cy="4607689"/>
          </a:xfrm>
        </p:spPr>
        <p:txBody>
          <a:bodyPr>
            <a:normAutofit lnSpcReduction="10000"/>
          </a:bodyPr>
          <a:lstStyle/>
          <a:p>
            <a:r>
              <a:rPr lang="en-US" dirty="0"/>
              <a:t>There is </a:t>
            </a:r>
            <a:r>
              <a:rPr lang="en-US" b="1" dirty="0"/>
              <a:t>no rational basis </a:t>
            </a:r>
            <a:r>
              <a:rPr lang="en-US" dirty="0"/>
              <a:t>for devaluing peoples of other cultures. They are fully human just like you. </a:t>
            </a:r>
          </a:p>
          <a:p>
            <a:r>
              <a:rPr lang="en-US" dirty="0"/>
              <a:t>There is </a:t>
            </a:r>
            <a:r>
              <a:rPr lang="en-US" b="1" dirty="0"/>
              <a:t>no evaluative basis </a:t>
            </a:r>
            <a:r>
              <a:rPr lang="en-US" dirty="0"/>
              <a:t>for considering other cultures as inferior and sub-human. </a:t>
            </a:r>
          </a:p>
          <a:p>
            <a:r>
              <a:rPr lang="en-US" dirty="0"/>
              <a:t>There is </a:t>
            </a:r>
            <a:r>
              <a:rPr lang="en-US" b="1" dirty="0"/>
              <a:t>no moral basis </a:t>
            </a:r>
            <a:r>
              <a:rPr lang="en-US" dirty="0"/>
              <a:t>for abusing others of different cultures, exhibiting a posture of superiority and ethnocentrism. We are all created equal and equally endowed with culture. </a:t>
            </a:r>
          </a:p>
          <a:p>
            <a:r>
              <a:rPr lang="en-US" dirty="0"/>
              <a:t>There is </a:t>
            </a:r>
            <a:r>
              <a:rPr lang="en-US" b="1" dirty="0"/>
              <a:t>no legal basis </a:t>
            </a:r>
            <a:r>
              <a:rPr lang="en-US" dirty="0"/>
              <a:t>for the justification of genocide, the wholesale slaughter of culturally different fellow humans, based on a position of strength and opportunity. </a:t>
            </a:r>
          </a:p>
          <a:p>
            <a:endParaRPr lang="en-US" dirty="0"/>
          </a:p>
        </p:txBody>
      </p:sp>
      <p:sp>
        <p:nvSpPr>
          <p:cNvPr id="3" name="Title 2"/>
          <p:cNvSpPr>
            <a:spLocks noGrp="1"/>
          </p:cNvSpPr>
          <p:nvPr>
            <p:ph type="title"/>
          </p:nvPr>
        </p:nvSpPr>
        <p:spPr/>
        <p:txBody>
          <a:bodyPr/>
          <a:lstStyle/>
          <a:p>
            <a:r>
              <a:rPr lang="en-US" sz="3600" dirty="0"/>
              <a:t>Implications continued</a:t>
            </a:r>
            <a:r>
              <a:rPr lang="is-IS" sz="3600" dirty="0"/>
              <a:t>…</a:t>
            </a:r>
            <a:endParaRPr lang="en-US" sz="3600" dirty="0"/>
          </a:p>
        </p:txBody>
      </p:sp>
    </p:spTree>
    <p:extLst>
      <p:ext uri="{BB962C8B-B14F-4D97-AF65-F5344CB8AC3E}">
        <p14:creationId xmlns:p14="http://schemas.microsoft.com/office/powerpoint/2010/main" val="457312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blinds(horizontal)">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blinds(horizontal)">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marL="0" indent="0">
              <a:buNone/>
            </a:pPr>
            <a:r>
              <a:rPr lang="en-US" baseline="30000" dirty="0"/>
              <a:t>6 </a:t>
            </a:r>
            <a:r>
              <a:rPr lang="en-US" i="1" dirty="0"/>
              <a:t>And the </a:t>
            </a:r>
            <a:r>
              <a:rPr lang="en-US" i="1" cap="small" dirty="0"/>
              <a:t>Lord</a:t>
            </a:r>
            <a:r>
              <a:rPr lang="en-US" i="1" dirty="0"/>
              <a:t> said, “Behold, they are one people, and they have all one language, and this is only the beginning of what they will do. And nothing that they propose to do will now be impossible for them. </a:t>
            </a:r>
            <a:r>
              <a:rPr lang="en-US" i="1" baseline="30000" dirty="0"/>
              <a:t>7 </a:t>
            </a:r>
            <a:r>
              <a:rPr lang="en-US" i="1" dirty="0"/>
              <a:t>Come, let us go down and there </a:t>
            </a:r>
            <a:r>
              <a:rPr lang="en-US" b="1" i="1" dirty="0"/>
              <a:t>confuse their language</a:t>
            </a:r>
            <a:r>
              <a:rPr lang="en-US" i="1" dirty="0"/>
              <a:t>, so that they may not understand one another's speech.” </a:t>
            </a:r>
            <a:r>
              <a:rPr lang="en-US" i="1" baseline="30000" dirty="0"/>
              <a:t>8</a:t>
            </a:r>
            <a:r>
              <a:rPr lang="en-US" b="1" i="1" baseline="30000" dirty="0"/>
              <a:t> </a:t>
            </a:r>
            <a:r>
              <a:rPr lang="en-US" b="1" i="1" dirty="0"/>
              <a:t>So the </a:t>
            </a:r>
            <a:r>
              <a:rPr lang="en-US" b="1" i="1" cap="small" dirty="0"/>
              <a:t>Lord</a:t>
            </a:r>
            <a:r>
              <a:rPr lang="en-US" b="1" i="1" dirty="0"/>
              <a:t> dispersed them from there over the face of all the earth</a:t>
            </a:r>
            <a:r>
              <a:rPr lang="en-US" i="1" dirty="0"/>
              <a:t>, and they left off building the city. </a:t>
            </a:r>
            <a:r>
              <a:rPr lang="en-US" i="1" baseline="30000" dirty="0"/>
              <a:t>9 </a:t>
            </a:r>
            <a:r>
              <a:rPr lang="en-US" i="1" dirty="0"/>
              <a:t>Therefore its name was called Babel, because there </a:t>
            </a:r>
            <a:r>
              <a:rPr lang="en-US" b="1" i="1" dirty="0"/>
              <a:t>the </a:t>
            </a:r>
            <a:r>
              <a:rPr lang="en-US" b="1" i="1" cap="small" dirty="0"/>
              <a:t>Lord</a:t>
            </a:r>
            <a:r>
              <a:rPr lang="en-US" b="1" i="1" dirty="0"/>
              <a:t> confused</a:t>
            </a:r>
            <a:r>
              <a:rPr lang="en-US" b="1" i="1" baseline="30000" dirty="0"/>
              <a:t> </a:t>
            </a:r>
            <a:r>
              <a:rPr lang="en-US" b="1" i="1" dirty="0"/>
              <a:t>the language of all the earth. And from there the </a:t>
            </a:r>
            <a:r>
              <a:rPr lang="en-US" b="1" i="1" cap="small" dirty="0"/>
              <a:t>Lord</a:t>
            </a:r>
            <a:r>
              <a:rPr lang="en-US" b="1" i="1" dirty="0"/>
              <a:t> dispersed them over the face of all the earth.</a:t>
            </a:r>
            <a:r>
              <a:rPr lang="en-US" b="1" dirty="0"/>
              <a:t>  </a:t>
            </a:r>
          </a:p>
          <a:p>
            <a:pPr marL="0" indent="0">
              <a:buNone/>
            </a:pPr>
            <a:endParaRPr lang="en-US" dirty="0"/>
          </a:p>
          <a:p>
            <a:endParaRPr lang="en-US" dirty="0"/>
          </a:p>
        </p:txBody>
      </p:sp>
      <p:sp>
        <p:nvSpPr>
          <p:cNvPr id="3" name="Title 2"/>
          <p:cNvSpPr>
            <a:spLocks noGrp="1"/>
          </p:cNvSpPr>
          <p:nvPr>
            <p:ph type="title"/>
          </p:nvPr>
        </p:nvSpPr>
        <p:spPr>
          <a:xfrm>
            <a:off x="688490" y="324901"/>
            <a:ext cx="7756263" cy="1299505"/>
          </a:xfrm>
        </p:spPr>
        <p:txBody>
          <a:bodyPr/>
          <a:lstStyle/>
          <a:p>
            <a:r>
              <a:rPr lang="en-US" sz="3600" dirty="0"/>
              <a:t>The Tower of Babel: The Beginning of Cultural Diversity</a:t>
            </a:r>
            <a:br>
              <a:rPr lang="en-US" sz="3600" dirty="0"/>
            </a:br>
            <a:r>
              <a:rPr lang="en-US" sz="3600" dirty="0"/>
              <a:t>Genesis 11</a:t>
            </a:r>
          </a:p>
        </p:txBody>
      </p:sp>
    </p:spTree>
    <p:extLst>
      <p:ext uri="{BB962C8B-B14F-4D97-AF65-F5344CB8AC3E}">
        <p14:creationId xmlns:p14="http://schemas.microsoft.com/office/powerpoint/2010/main" val="10878041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a:p>
            <a:r>
              <a:rPr lang="en-US" dirty="0"/>
              <a:t>Oneness and Unity</a:t>
            </a:r>
          </a:p>
          <a:p>
            <a:r>
              <a:rPr lang="en-US" dirty="0"/>
              <a:t>Abuse of Unity</a:t>
            </a:r>
          </a:p>
          <a:p>
            <a:r>
              <a:rPr lang="en-US" dirty="0"/>
              <a:t>Gracious Judgment</a:t>
            </a:r>
          </a:p>
          <a:p>
            <a:r>
              <a:rPr lang="en-US" dirty="0"/>
              <a:t>Culture follows language</a:t>
            </a:r>
          </a:p>
          <a:p>
            <a:r>
              <a:rPr lang="en-US" dirty="0"/>
              <a:t>Appreciation of cultural</a:t>
            </a:r>
          </a:p>
          <a:p>
            <a:pPr marL="0" indent="0">
              <a:buNone/>
            </a:pPr>
            <a:r>
              <a:rPr lang="en-US" dirty="0"/>
              <a:t>     diversity </a:t>
            </a:r>
          </a:p>
          <a:p>
            <a:r>
              <a:rPr lang="en-US" dirty="0"/>
              <a:t>Human Dispersion</a:t>
            </a:r>
          </a:p>
          <a:p>
            <a:pPr marL="0" indent="0">
              <a:buNone/>
            </a:pPr>
            <a:endParaRPr lang="en-US" dirty="0"/>
          </a:p>
          <a:p>
            <a:endParaRPr lang="en-US" dirty="0"/>
          </a:p>
        </p:txBody>
      </p:sp>
      <p:sp>
        <p:nvSpPr>
          <p:cNvPr id="3" name="Title 2"/>
          <p:cNvSpPr>
            <a:spLocks noGrp="1"/>
          </p:cNvSpPr>
          <p:nvPr>
            <p:ph type="title"/>
          </p:nvPr>
        </p:nvSpPr>
        <p:spPr>
          <a:xfrm>
            <a:off x="688490" y="324901"/>
            <a:ext cx="7756263" cy="1299505"/>
          </a:xfrm>
        </p:spPr>
        <p:txBody>
          <a:bodyPr/>
          <a:lstStyle/>
          <a:p>
            <a:r>
              <a:rPr lang="en-US" sz="3600" dirty="0"/>
              <a:t>The Tower of Babel: The Beginning of Cultural Diversity</a:t>
            </a:r>
            <a:br>
              <a:rPr lang="en-US" sz="3600" dirty="0"/>
            </a:br>
            <a:r>
              <a:rPr lang="en-US" sz="3600" dirty="0"/>
              <a:t>Genesis 11</a:t>
            </a:r>
          </a:p>
        </p:txBody>
      </p:sp>
      <p:pic>
        <p:nvPicPr>
          <p:cNvPr id="4" name="Picture 3" descr="Tower-of-Babel.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866336" y="2725363"/>
            <a:ext cx="3578418" cy="2627680"/>
          </a:xfrm>
          <a:prstGeom prst="rect">
            <a:avLst/>
          </a:prstGeom>
        </p:spPr>
      </p:pic>
    </p:spTree>
    <p:extLst>
      <p:ext uri="{BB962C8B-B14F-4D97-AF65-F5344CB8AC3E}">
        <p14:creationId xmlns:p14="http://schemas.microsoft.com/office/powerpoint/2010/main" val="917816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blinds(horizontal)">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blinds(horizontal)">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blinds(horizontal)">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blinds(horizontal)">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blinds(horizontal)">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blinds(horizontal)">
                                      <p:cBhvr>
                                        <p:cTn id="32" dur="50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blinds(horizontal)">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descr="6889214_f520.jpg"/>
          <p:cNvPicPr>
            <a:picLocks noGrp="1" noChangeAspect="1"/>
          </p:cNvPicPr>
          <p:nvPr>
            <p:ph idx="1"/>
          </p:nvPr>
        </p:nvPicPr>
        <p:blipFill>
          <a:blip r:embed="rId2">
            <a:extLst>
              <a:ext uri="{28A0092B-C50C-407E-A947-70E740481C1C}">
                <a14:useLocalDpi xmlns:a14="http://schemas.microsoft.com/office/drawing/2010/main" val="0"/>
              </a:ext>
            </a:extLst>
          </a:blip>
          <a:srcRect l="353" r="353"/>
          <a:stretch>
            <a:fillRect/>
          </a:stretch>
        </p:blipFill>
        <p:spPr>
          <a:xfrm>
            <a:off x="711200" y="206375"/>
            <a:ext cx="7950200" cy="6263458"/>
          </a:xfrm>
        </p:spPr>
      </p:pic>
    </p:spTree>
    <p:extLst>
      <p:ext uri="{BB962C8B-B14F-4D97-AF65-F5344CB8AC3E}">
        <p14:creationId xmlns:p14="http://schemas.microsoft.com/office/powerpoint/2010/main" val="29008985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185699"/>
            <a:ext cx="7745505" cy="4445238"/>
          </a:xfrm>
        </p:spPr>
        <p:txBody>
          <a:bodyPr>
            <a:normAutofit fontScale="92500" lnSpcReduction="10000"/>
          </a:bodyPr>
          <a:lstStyle/>
          <a:p>
            <a:pPr marL="0" indent="0">
              <a:buNone/>
            </a:pPr>
            <a:r>
              <a:rPr lang="en-US" dirty="0"/>
              <a:t>“Ethnic diversity is the gift of God in creation and will be preserved in the new creation, when it will be liberated from our fallen divisions and rivalry. Our love for all peoples reflects God’s promise to bless all nations on earth and God’s mission to create for himself a people drawn from every tribe, language, nation and people. We must love all that God has chosen to bless, which includes all cultures. Historically, Christian mission, though flawed by destructive failures, has been instrumental in protecting and preserving indigenous cultures and their languages. Godly love, however, also includes critical discernment, for all cultures show not only positive evidence of the image of God in human lives, but also the negative fingerprints of Satan and sin.” </a:t>
            </a:r>
          </a:p>
          <a:p>
            <a:pPr marL="0" indent="0">
              <a:buNone/>
            </a:pPr>
            <a:endParaRPr lang="en-US" sz="1600" dirty="0"/>
          </a:p>
        </p:txBody>
      </p:sp>
      <p:sp>
        <p:nvSpPr>
          <p:cNvPr id="3" name="Title 2"/>
          <p:cNvSpPr>
            <a:spLocks noGrp="1"/>
          </p:cNvSpPr>
          <p:nvPr>
            <p:ph type="title"/>
          </p:nvPr>
        </p:nvSpPr>
        <p:spPr>
          <a:xfrm>
            <a:off x="688490" y="457814"/>
            <a:ext cx="7756263" cy="1092851"/>
          </a:xfrm>
        </p:spPr>
        <p:txBody>
          <a:bodyPr/>
          <a:lstStyle/>
          <a:p>
            <a:r>
              <a:rPr lang="en-US" sz="2800" dirty="0"/>
              <a:t>In light of this chapter, discuss the following statement from the Cape Town Commitment</a:t>
            </a:r>
            <a:br>
              <a:rPr lang="en-US" sz="3600" dirty="0"/>
            </a:br>
            <a:endParaRPr lang="en-US" sz="3600" dirty="0"/>
          </a:p>
        </p:txBody>
      </p:sp>
    </p:spTree>
    <p:extLst>
      <p:ext uri="{BB962C8B-B14F-4D97-AF65-F5344CB8AC3E}">
        <p14:creationId xmlns:p14="http://schemas.microsoft.com/office/powerpoint/2010/main" val="2016767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i="1" dirty="0"/>
              <a:t>1 Now the </a:t>
            </a:r>
            <a:r>
              <a:rPr lang="en-US" i="1" cap="small" dirty="0"/>
              <a:t>Lord</a:t>
            </a:r>
            <a:r>
              <a:rPr lang="en-US" i="1" dirty="0"/>
              <a:t> said</a:t>
            </a:r>
            <a:r>
              <a:rPr lang="en-US" i="1" baseline="30000" dirty="0"/>
              <a:t> </a:t>
            </a:r>
            <a:r>
              <a:rPr lang="en-US" i="1" dirty="0"/>
              <a:t>to Abram, “Go from your country</a:t>
            </a:r>
            <a:r>
              <a:rPr lang="en-US" i="1" baseline="30000" dirty="0"/>
              <a:t> </a:t>
            </a:r>
            <a:r>
              <a:rPr lang="en-US" i="1" dirty="0"/>
              <a:t>and your kindred and your father’s house to the land that I will show you. 2 And I will make of you a great nation, and I will bless you and make your name great, so that you will be a blessing. 3 I will bless those who bless you, and him who dishonors you I will curse</a:t>
            </a:r>
            <a:r>
              <a:rPr lang="en-US" b="1" i="1" dirty="0"/>
              <a:t>, and in you all the families of the earth shall be blessed.”</a:t>
            </a:r>
            <a:endParaRPr lang="en-US" b="1" dirty="0"/>
          </a:p>
          <a:p>
            <a:pPr marL="0" indent="0">
              <a:buNone/>
            </a:pPr>
            <a:endParaRPr lang="en-US" dirty="0"/>
          </a:p>
        </p:txBody>
      </p:sp>
      <p:sp>
        <p:nvSpPr>
          <p:cNvPr id="3" name="Title 2"/>
          <p:cNvSpPr>
            <a:spLocks noGrp="1"/>
          </p:cNvSpPr>
          <p:nvPr>
            <p:ph type="title"/>
          </p:nvPr>
        </p:nvSpPr>
        <p:spPr/>
        <p:txBody>
          <a:bodyPr/>
          <a:lstStyle/>
          <a:p>
            <a:r>
              <a:rPr lang="en-US" sz="3600" dirty="0"/>
              <a:t>Abraham: Father of Blessing for All Cultures   Genesis 12:1-3 </a:t>
            </a:r>
          </a:p>
        </p:txBody>
      </p:sp>
    </p:spTree>
    <p:extLst>
      <p:ext uri="{BB962C8B-B14F-4D97-AF65-F5344CB8AC3E}">
        <p14:creationId xmlns:p14="http://schemas.microsoft.com/office/powerpoint/2010/main" val="18882864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God’s global rescue plan</a:t>
            </a:r>
          </a:p>
          <a:p>
            <a:r>
              <a:rPr lang="en-US" dirty="0"/>
              <a:t>Importance seen by the repetition of the promise</a:t>
            </a:r>
          </a:p>
          <a:p>
            <a:pPr lvl="1"/>
            <a:r>
              <a:rPr lang="en-US" dirty="0"/>
              <a:t>To Abraham (3X)</a:t>
            </a:r>
          </a:p>
          <a:p>
            <a:pPr lvl="1"/>
            <a:r>
              <a:rPr lang="en-US" dirty="0"/>
              <a:t>To Isaac</a:t>
            </a:r>
          </a:p>
          <a:p>
            <a:pPr lvl="1"/>
            <a:r>
              <a:rPr lang="en-US" dirty="0"/>
              <a:t>To Jacob</a:t>
            </a:r>
          </a:p>
          <a:p>
            <a:pPr marL="0" indent="0">
              <a:buNone/>
            </a:pPr>
            <a:endParaRPr lang="en-US" dirty="0"/>
          </a:p>
        </p:txBody>
      </p:sp>
      <p:sp>
        <p:nvSpPr>
          <p:cNvPr id="3" name="Title 2"/>
          <p:cNvSpPr>
            <a:spLocks noGrp="1"/>
          </p:cNvSpPr>
          <p:nvPr>
            <p:ph type="title"/>
          </p:nvPr>
        </p:nvSpPr>
        <p:spPr/>
        <p:txBody>
          <a:bodyPr/>
          <a:lstStyle/>
          <a:p>
            <a:r>
              <a:rPr lang="en-US" sz="3600" dirty="0"/>
              <a:t>Abraham: Father of Blessing for All Cultures   Genesis 12:1-3 </a:t>
            </a:r>
          </a:p>
        </p:txBody>
      </p:sp>
      <p:pic>
        <p:nvPicPr>
          <p:cNvPr id="4" name="Picture 3" descr="11-abraham-starsjpg.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77483" y="3351741"/>
            <a:ext cx="3509267" cy="2631951"/>
          </a:xfrm>
          <a:prstGeom prst="rect">
            <a:avLst/>
          </a:prstGeom>
        </p:spPr>
      </p:pic>
    </p:spTree>
    <p:extLst>
      <p:ext uri="{BB962C8B-B14F-4D97-AF65-F5344CB8AC3E}">
        <p14:creationId xmlns:p14="http://schemas.microsoft.com/office/powerpoint/2010/main" val="1664203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linds(horizont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linds(horizontal)">
                                      <p:cBhvr>
                                        <p:cTn id="12" dur="500"/>
                                        <p:tgtEl>
                                          <p:spTgt spid="2">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blinds(horizontal)">
                                      <p:cBhvr>
                                        <p:cTn id="15" dur="500"/>
                                        <p:tgtEl>
                                          <p:spTgt spid="2">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
                                            <p:txEl>
                                              <p:pRg st="3" end="3"/>
                                            </p:txEl>
                                          </p:spTgt>
                                        </p:tgtEl>
                                        <p:attrNameLst>
                                          <p:attrName>style.visibility</p:attrName>
                                        </p:attrNameLst>
                                      </p:cBhvr>
                                      <p:to>
                                        <p:strVal val="visible"/>
                                      </p:to>
                                    </p:set>
                                    <p:animEffect transition="in" filter="blinds(horizontal)">
                                      <p:cBhvr>
                                        <p:cTn id="18" dur="500"/>
                                        <p:tgtEl>
                                          <p:spTgt spid="2">
                                            <p:txEl>
                                              <p:pRg st="3" end="3"/>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
                                            <p:txEl>
                                              <p:pRg st="4" end="4"/>
                                            </p:txEl>
                                          </p:spTgt>
                                        </p:tgtEl>
                                        <p:attrNameLst>
                                          <p:attrName>style.visibility</p:attrName>
                                        </p:attrNameLst>
                                      </p:cBhvr>
                                      <p:to>
                                        <p:strVal val="visible"/>
                                      </p:to>
                                    </p:set>
                                    <p:animEffect transition="in" filter="blinds(horizontal)">
                                      <p:cBhvr>
                                        <p:cTn id="21"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10091" y="1934639"/>
            <a:ext cx="8505360" cy="4784909"/>
          </a:xfrm>
        </p:spPr>
        <p:txBody>
          <a:bodyPr>
            <a:normAutofit fontScale="62500" lnSpcReduction="20000"/>
          </a:bodyPr>
          <a:lstStyle/>
          <a:p>
            <a:pPr marL="0" indent="0">
              <a:buNone/>
            </a:pPr>
            <a:r>
              <a:rPr lang="en-US" dirty="0">
                <a:solidFill>
                  <a:srgbClr val="3366FF"/>
                </a:solidFill>
              </a:rPr>
              <a:t>To Abraham:</a:t>
            </a:r>
          </a:p>
          <a:p>
            <a:pPr marL="0" indent="0">
              <a:buNone/>
            </a:pPr>
            <a:r>
              <a:rPr lang="en-US" i="1" dirty="0"/>
              <a:t>	“I will bless those who bless you, and him who dishonors you I will curse, and</a:t>
            </a:r>
            <a:r>
              <a:rPr lang="en-US" b="1" i="1" dirty="0"/>
              <a:t> in you all the families of the earth shall be blessed.</a:t>
            </a:r>
            <a:r>
              <a:rPr lang="en-US" i="1" dirty="0"/>
              <a:t>”</a:t>
            </a:r>
            <a:r>
              <a:rPr lang="en-US" dirty="0"/>
              <a:t> (Genesis 12:3)</a:t>
            </a:r>
          </a:p>
          <a:p>
            <a:pPr marL="0" indent="0">
              <a:buNone/>
            </a:pPr>
            <a:r>
              <a:rPr lang="en-US" dirty="0"/>
              <a:t> </a:t>
            </a:r>
          </a:p>
          <a:p>
            <a:pPr marL="0" indent="0">
              <a:buNone/>
            </a:pPr>
            <a:r>
              <a:rPr lang="en-US" dirty="0"/>
              <a:t>	“</a:t>
            </a:r>
            <a:r>
              <a:rPr lang="en-US" i="1" dirty="0"/>
              <a:t>The Lord said, ‘Shall I hide from Abraham what I am about to do, seeing that Abraham shall surely become a great and mighty nation, </a:t>
            </a:r>
            <a:r>
              <a:rPr lang="en-US" b="1" i="1" dirty="0"/>
              <a:t>and all the nations of the earth shall be blessed in him</a:t>
            </a:r>
            <a:r>
              <a:rPr lang="en-US" i="1" dirty="0"/>
              <a:t>?”</a:t>
            </a:r>
            <a:r>
              <a:rPr lang="en-US" dirty="0"/>
              <a:t> (Genesis 18:17-18)</a:t>
            </a:r>
          </a:p>
          <a:p>
            <a:pPr marL="0" indent="0">
              <a:buNone/>
            </a:pPr>
            <a:endParaRPr lang="en-US" dirty="0"/>
          </a:p>
          <a:p>
            <a:pPr marL="0" indent="0">
              <a:buNone/>
            </a:pPr>
            <a:r>
              <a:rPr lang="en-US" i="1" dirty="0"/>
              <a:t>	“and </a:t>
            </a:r>
            <a:r>
              <a:rPr lang="en-US" b="1" i="1" dirty="0"/>
              <a:t>in your offspring shall all the nations of the earth be blessed</a:t>
            </a:r>
            <a:r>
              <a:rPr lang="en-US" i="1" dirty="0"/>
              <a:t>, because you have obeyed my voice.</a:t>
            </a:r>
            <a:r>
              <a:rPr lang="en-US" dirty="0"/>
              <a:t> (Genesis 22:18)</a:t>
            </a:r>
          </a:p>
          <a:p>
            <a:pPr marL="0" indent="0">
              <a:buNone/>
            </a:pPr>
            <a:endParaRPr lang="en-US" dirty="0"/>
          </a:p>
          <a:p>
            <a:pPr marL="0" indent="0">
              <a:buNone/>
            </a:pPr>
            <a:r>
              <a:rPr lang="en-US" dirty="0">
                <a:solidFill>
                  <a:srgbClr val="3366FF"/>
                </a:solidFill>
              </a:rPr>
              <a:t>To Isaac:</a:t>
            </a:r>
          </a:p>
          <a:p>
            <a:pPr marL="0" indent="0">
              <a:buNone/>
            </a:pPr>
            <a:r>
              <a:rPr lang="en-US" i="1" dirty="0"/>
              <a:t>	“I will multiply your offspring as the stars of heaven and will give to your offspring all these lands. And </a:t>
            </a:r>
            <a:r>
              <a:rPr lang="en-US" b="1" i="1" dirty="0"/>
              <a:t>in your offspring all the nations of the earth shall be blessed</a:t>
            </a:r>
            <a:r>
              <a:rPr lang="en-US" i="1" dirty="0"/>
              <a:t>, because Abraham obeyed my voice and kept my charge, my commandments, my statutes, and my laws.”</a:t>
            </a:r>
            <a:r>
              <a:rPr lang="en-US" dirty="0"/>
              <a:t> (Genesis 26:4)</a:t>
            </a:r>
          </a:p>
          <a:p>
            <a:pPr marL="0" indent="0">
              <a:buNone/>
            </a:pPr>
            <a:r>
              <a:rPr lang="en-US" dirty="0"/>
              <a:t> </a:t>
            </a:r>
          </a:p>
          <a:p>
            <a:pPr marL="0" indent="0">
              <a:buNone/>
            </a:pPr>
            <a:r>
              <a:rPr lang="en-US" dirty="0">
                <a:solidFill>
                  <a:srgbClr val="3366FF"/>
                </a:solidFill>
              </a:rPr>
              <a:t>To Jacob:</a:t>
            </a:r>
          </a:p>
          <a:p>
            <a:pPr marL="0" indent="0">
              <a:buNone/>
            </a:pPr>
            <a:r>
              <a:rPr lang="en-US" i="1" dirty="0"/>
              <a:t>	“Your offspring shall be like the dust of the earth, and you shall spread abroad to the west and to the east and to the north and to the south, and </a:t>
            </a:r>
            <a:r>
              <a:rPr lang="en-US" b="1" i="1" dirty="0"/>
              <a:t>in you and your offspring shall all the families of the earth be blessed</a:t>
            </a:r>
            <a:r>
              <a:rPr lang="en-US" i="1" dirty="0"/>
              <a:t>.”</a:t>
            </a:r>
            <a:r>
              <a:rPr lang="en-US" dirty="0"/>
              <a:t> (Genesis 28:14)</a:t>
            </a:r>
          </a:p>
        </p:txBody>
      </p:sp>
      <p:sp>
        <p:nvSpPr>
          <p:cNvPr id="3" name="Title 2"/>
          <p:cNvSpPr>
            <a:spLocks noGrp="1"/>
          </p:cNvSpPr>
          <p:nvPr>
            <p:ph type="title"/>
          </p:nvPr>
        </p:nvSpPr>
        <p:spPr/>
        <p:txBody>
          <a:bodyPr/>
          <a:lstStyle/>
          <a:p>
            <a:r>
              <a:rPr lang="en-US" sz="3600" dirty="0"/>
              <a:t>The Blessing Passages</a:t>
            </a:r>
          </a:p>
        </p:txBody>
      </p:sp>
    </p:spTree>
    <p:extLst>
      <p:ext uri="{BB962C8B-B14F-4D97-AF65-F5344CB8AC3E}">
        <p14:creationId xmlns:p14="http://schemas.microsoft.com/office/powerpoint/2010/main" val="304992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God’s global rescue plan</a:t>
            </a:r>
          </a:p>
          <a:p>
            <a:r>
              <a:rPr lang="en-US" dirty="0"/>
              <a:t>Importance seen by the repetition of the promise</a:t>
            </a:r>
          </a:p>
          <a:p>
            <a:pPr lvl="1"/>
            <a:r>
              <a:rPr lang="en-US" dirty="0"/>
              <a:t>To Abraham (3X)</a:t>
            </a:r>
          </a:p>
          <a:p>
            <a:pPr lvl="1"/>
            <a:r>
              <a:rPr lang="en-US" dirty="0"/>
              <a:t>To Isaac</a:t>
            </a:r>
          </a:p>
          <a:p>
            <a:pPr lvl="1"/>
            <a:r>
              <a:rPr lang="en-US" dirty="0"/>
              <a:t>To Jacob</a:t>
            </a:r>
          </a:p>
          <a:p>
            <a:r>
              <a:rPr lang="en-US" dirty="0"/>
              <a:t>Universality shown by the </a:t>
            </a:r>
          </a:p>
          <a:p>
            <a:pPr marL="0" indent="0">
              <a:buNone/>
            </a:pPr>
            <a:r>
              <a:rPr lang="en-US" dirty="0"/>
              <a:t>     word “families”</a:t>
            </a:r>
          </a:p>
          <a:p>
            <a:r>
              <a:rPr lang="en-US" dirty="0"/>
              <a:t>Universality shown by the phrase </a:t>
            </a:r>
          </a:p>
          <a:p>
            <a:pPr marL="0" indent="0">
              <a:buNone/>
            </a:pPr>
            <a:r>
              <a:rPr lang="en-US" dirty="0"/>
              <a:t>     “of the earth” </a:t>
            </a:r>
          </a:p>
          <a:p>
            <a:r>
              <a:rPr lang="en-US" dirty="0"/>
              <a:t>The Blessing</a:t>
            </a:r>
          </a:p>
          <a:p>
            <a:pPr marL="0" indent="0">
              <a:buNone/>
            </a:pPr>
            <a:endParaRPr lang="en-US" dirty="0"/>
          </a:p>
        </p:txBody>
      </p:sp>
      <p:sp>
        <p:nvSpPr>
          <p:cNvPr id="3" name="Title 2"/>
          <p:cNvSpPr>
            <a:spLocks noGrp="1"/>
          </p:cNvSpPr>
          <p:nvPr>
            <p:ph type="title"/>
          </p:nvPr>
        </p:nvSpPr>
        <p:spPr/>
        <p:txBody>
          <a:bodyPr/>
          <a:lstStyle/>
          <a:p>
            <a:r>
              <a:rPr lang="en-US" sz="3600" dirty="0"/>
              <a:t>Abraham: Father of Blessing for All Cultures   Genesis 12:1-3 </a:t>
            </a:r>
          </a:p>
        </p:txBody>
      </p:sp>
      <p:pic>
        <p:nvPicPr>
          <p:cNvPr id="4" name="Picture 3" descr="11-abraham-starsjpg.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77483" y="3351741"/>
            <a:ext cx="3509267" cy="2631951"/>
          </a:xfrm>
          <a:prstGeom prst="rect">
            <a:avLst/>
          </a:prstGeom>
        </p:spPr>
      </p:pic>
    </p:spTree>
    <p:extLst>
      <p:ext uri="{BB962C8B-B14F-4D97-AF65-F5344CB8AC3E}">
        <p14:creationId xmlns:p14="http://schemas.microsoft.com/office/powerpoint/2010/main" val="753145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
                                            <p:txEl>
                                              <p:pRg st="7" end="7"/>
                                            </p:txEl>
                                          </p:spTgt>
                                        </p:tgtEl>
                                        <p:attrNameLst>
                                          <p:attrName>style.visibility</p:attrName>
                                        </p:attrNameLst>
                                      </p:cBhvr>
                                      <p:to>
                                        <p:strVal val="visible"/>
                                      </p:to>
                                    </p:set>
                                    <p:animEffect transition="in" filter="blinds(horizontal)">
                                      <p:cBhvr>
                                        <p:cTn id="7" dur="500"/>
                                        <p:tgtEl>
                                          <p:spTgt spid="2">
                                            <p:txEl>
                                              <p:pRg st="7" end="7"/>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xEl>
                                              <p:pRg st="8" end="8"/>
                                            </p:txEl>
                                          </p:spTgt>
                                        </p:tgtEl>
                                        <p:attrNameLst>
                                          <p:attrName>style.visibility</p:attrName>
                                        </p:attrNameLst>
                                      </p:cBhvr>
                                      <p:to>
                                        <p:strVal val="visible"/>
                                      </p:to>
                                    </p:set>
                                    <p:animEffect transition="in" filter="blinds(horizontal)">
                                      <p:cBhvr>
                                        <p:cTn id="12" dur="500"/>
                                        <p:tgtEl>
                                          <p:spTgt spid="2">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
                                            <p:txEl>
                                              <p:pRg st="9" end="9"/>
                                            </p:txEl>
                                          </p:spTgt>
                                        </p:tgtEl>
                                        <p:attrNameLst>
                                          <p:attrName>style.visibility</p:attrName>
                                        </p:attrNameLst>
                                      </p:cBhvr>
                                      <p:to>
                                        <p:strVal val="visible"/>
                                      </p:to>
                                    </p:set>
                                    <p:animEffect transition="in" filter="blinds(horizontal)">
                                      <p:cBhvr>
                                        <p:cTn id="17" dur="500"/>
                                        <p:tgtEl>
                                          <p:spTgt spid="2">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r>
              <a:rPr lang="en-US" dirty="0"/>
              <a:t>“so that in Christ </a:t>
            </a:r>
            <a:r>
              <a:rPr lang="en-US" dirty="0">
                <a:solidFill>
                  <a:srgbClr val="3366FF"/>
                </a:solidFill>
              </a:rPr>
              <a:t>Jesus the blessing of Abraham </a:t>
            </a:r>
            <a:r>
              <a:rPr lang="en-US" dirty="0"/>
              <a:t>might come to the Gentiles, so that we might receive the promised Spirit through faith.” (Gal. 3:14)</a:t>
            </a:r>
          </a:p>
        </p:txBody>
      </p:sp>
      <p:sp>
        <p:nvSpPr>
          <p:cNvPr id="3" name="Title 2"/>
          <p:cNvSpPr>
            <a:spLocks noGrp="1"/>
          </p:cNvSpPr>
          <p:nvPr>
            <p:ph type="title"/>
          </p:nvPr>
        </p:nvSpPr>
        <p:spPr/>
        <p:txBody>
          <a:bodyPr/>
          <a:lstStyle/>
          <a:p>
            <a:r>
              <a:rPr lang="en-US" sz="4400" dirty="0"/>
              <a:t>Jesus is the “blessing”</a:t>
            </a:r>
          </a:p>
        </p:txBody>
      </p:sp>
    </p:spTree>
    <p:extLst>
      <p:ext uri="{BB962C8B-B14F-4D97-AF65-F5344CB8AC3E}">
        <p14:creationId xmlns:p14="http://schemas.microsoft.com/office/powerpoint/2010/main" val="1606959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7" y="2215236"/>
            <a:ext cx="8057139" cy="4430470"/>
          </a:xfrm>
        </p:spPr>
        <p:txBody>
          <a:bodyPr>
            <a:normAutofit fontScale="85000" lnSpcReduction="10000"/>
          </a:bodyPr>
          <a:lstStyle/>
          <a:p>
            <a:pPr marL="0" indent="0">
              <a:buNone/>
            </a:pPr>
            <a:r>
              <a:rPr lang="en-US" dirty="0"/>
              <a:t>suttee (wife burning)	     infanticide		foot binding	</a:t>
            </a:r>
          </a:p>
          <a:p>
            <a:pPr marL="0" indent="0">
              <a:buNone/>
            </a:pPr>
            <a:r>
              <a:rPr lang="en-US" dirty="0"/>
              <a:t>body mutilation		     abortion		human sacrifice	</a:t>
            </a:r>
          </a:p>
          <a:p>
            <a:pPr marL="0" indent="0">
              <a:buNone/>
            </a:pPr>
            <a:r>
              <a:rPr lang="en-US" dirty="0"/>
              <a:t>animal sacrifice		     voodoo		black magic	</a:t>
            </a:r>
          </a:p>
          <a:p>
            <a:pPr marL="0" indent="0">
              <a:buNone/>
            </a:pPr>
            <a:r>
              <a:rPr lang="en-US" dirty="0"/>
              <a:t>white magic		     evil eye 		polygamy	</a:t>
            </a:r>
          </a:p>
          <a:p>
            <a:pPr marL="0" indent="0">
              <a:buNone/>
            </a:pPr>
            <a:r>
              <a:rPr lang="en-US" dirty="0"/>
              <a:t>polyandry 		     wife swapping    	homosexuality  religious prostitution	     child brides		female circumcision </a:t>
            </a:r>
          </a:p>
          <a:p>
            <a:pPr marL="0" indent="0">
              <a:buNone/>
            </a:pPr>
            <a:r>
              <a:rPr lang="en-US" dirty="0"/>
              <a:t>honor killing		     punishment by amputation	</a:t>
            </a:r>
          </a:p>
          <a:p>
            <a:pPr marL="0" indent="0">
              <a:buNone/>
            </a:pPr>
            <a:r>
              <a:rPr lang="en-US" dirty="0"/>
              <a:t>female suppression	     facial tattoos (to ward off evil spirits) </a:t>
            </a:r>
          </a:p>
          <a:p>
            <a:pPr marL="0" indent="0">
              <a:buNone/>
            </a:pPr>
            <a:r>
              <a:rPr lang="en-US" dirty="0"/>
              <a:t>slavery 			     unbridled consumerism </a:t>
            </a:r>
          </a:p>
          <a:p>
            <a:pPr marL="0" indent="0">
              <a:buNone/>
            </a:pPr>
            <a:r>
              <a:rPr lang="en-US" dirty="0"/>
              <a:t>creation abuse		     exploitation		incest</a:t>
            </a:r>
          </a:p>
          <a:p>
            <a:pPr marL="0" indent="0">
              <a:buNone/>
            </a:pPr>
            <a:r>
              <a:rPr lang="en-US" dirty="0"/>
              <a:t>genocide		     co-habitation		forced child labor	 </a:t>
            </a:r>
          </a:p>
        </p:txBody>
      </p:sp>
      <p:sp>
        <p:nvSpPr>
          <p:cNvPr id="3" name="Title 2"/>
          <p:cNvSpPr>
            <a:spLocks noGrp="1"/>
          </p:cNvSpPr>
          <p:nvPr>
            <p:ph type="title"/>
          </p:nvPr>
        </p:nvSpPr>
        <p:spPr/>
        <p:txBody>
          <a:bodyPr/>
          <a:lstStyle/>
          <a:p>
            <a:r>
              <a:rPr lang="en-US" sz="3600" dirty="0"/>
              <a:t>Cultural Practices the Gospel Challenges</a:t>
            </a:r>
          </a:p>
        </p:txBody>
      </p:sp>
    </p:spTree>
    <p:extLst>
      <p:ext uri="{BB962C8B-B14F-4D97-AF65-F5344CB8AC3E}">
        <p14:creationId xmlns:p14="http://schemas.microsoft.com/office/powerpoint/2010/main" val="7431921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God’s global rescue plan</a:t>
            </a:r>
          </a:p>
          <a:p>
            <a:r>
              <a:rPr lang="en-US" dirty="0"/>
              <a:t>Importance seen by the repetition of the promise</a:t>
            </a:r>
          </a:p>
          <a:p>
            <a:pPr lvl="1"/>
            <a:r>
              <a:rPr lang="en-US" dirty="0"/>
              <a:t>To Abraham (3X)</a:t>
            </a:r>
          </a:p>
          <a:p>
            <a:pPr lvl="1"/>
            <a:r>
              <a:rPr lang="en-US" dirty="0"/>
              <a:t>To Isaac</a:t>
            </a:r>
          </a:p>
          <a:p>
            <a:pPr lvl="1"/>
            <a:r>
              <a:rPr lang="en-US" dirty="0"/>
              <a:t>To Jacob</a:t>
            </a:r>
          </a:p>
          <a:p>
            <a:r>
              <a:rPr lang="en-US" dirty="0"/>
              <a:t>Universality shown by the </a:t>
            </a:r>
          </a:p>
          <a:p>
            <a:pPr marL="0" indent="0">
              <a:buNone/>
            </a:pPr>
            <a:r>
              <a:rPr lang="en-US" dirty="0"/>
              <a:t>     word “families”</a:t>
            </a:r>
          </a:p>
          <a:p>
            <a:r>
              <a:rPr lang="en-US" dirty="0"/>
              <a:t>Universality shown by the phrase </a:t>
            </a:r>
          </a:p>
          <a:p>
            <a:pPr marL="0" indent="0">
              <a:buNone/>
            </a:pPr>
            <a:r>
              <a:rPr lang="en-US" dirty="0"/>
              <a:t>     “of the earth” </a:t>
            </a:r>
          </a:p>
          <a:p>
            <a:r>
              <a:rPr lang="en-US" dirty="0"/>
              <a:t>The Blessing</a:t>
            </a:r>
          </a:p>
          <a:p>
            <a:r>
              <a:rPr lang="en-US" dirty="0"/>
              <a:t>Abraham’s honored role</a:t>
            </a:r>
          </a:p>
          <a:p>
            <a:endParaRPr lang="en-US" dirty="0"/>
          </a:p>
        </p:txBody>
      </p:sp>
      <p:sp>
        <p:nvSpPr>
          <p:cNvPr id="3" name="Title 2"/>
          <p:cNvSpPr>
            <a:spLocks noGrp="1"/>
          </p:cNvSpPr>
          <p:nvPr>
            <p:ph type="title"/>
          </p:nvPr>
        </p:nvSpPr>
        <p:spPr/>
        <p:txBody>
          <a:bodyPr/>
          <a:lstStyle/>
          <a:p>
            <a:r>
              <a:rPr lang="en-US" sz="3600" dirty="0"/>
              <a:t>Abraham: Father of Blessing for All Cultures   Genesis 12:1-3 </a:t>
            </a:r>
          </a:p>
        </p:txBody>
      </p:sp>
      <p:pic>
        <p:nvPicPr>
          <p:cNvPr id="4" name="Picture 3" descr="11-abraham-starsjpg.jp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5477483" y="3351741"/>
            <a:ext cx="3509267" cy="2631951"/>
          </a:xfrm>
          <a:prstGeom prst="rect">
            <a:avLst/>
          </a:prstGeom>
        </p:spPr>
      </p:pic>
    </p:spTree>
    <p:extLst>
      <p:ext uri="{BB962C8B-B14F-4D97-AF65-F5344CB8AC3E}">
        <p14:creationId xmlns:p14="http://schemas.microsoft.com/office/powerpoint/2010/main" val="1667114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lvl="0"/>
            <a:r>
              <a:rPr lang="en-US" dirty="0"/>
              <a:t>The “hope of all nations” (i.e. Jesus) theme given through Abraham and his descendants, threading itself through the entirety of Scripture and throughout the church age, means that no people group should be excluded from that hope, no matter how hopeless they appear to be. </a:t>
            </a:r>
          </a:p>
          <a:p>
            <a:pPr marL="0" indent="0">
              <a:buNone/>
            </a:pPr>
            <a:endParaRPr lang="en-US" dirty="0"/>
          </a:p>
          <a:p>
            <a:pPr lvl="0"/>
            <a:r>
              <a:rPr lang="en-US" dirty="0"/>
              <a:t>No group of people should be considered unworthy of our efforts to receive the blessing of Abraham, no matter how distant, remote, or impenetrable they are.</a:t>
            </a:r>
          </a:p>
          <a:p>
            <a:pPr marL="0" indent="0">
              <a:buNone/>
            </a:pPr>
            <a:endParaRPr lang="en-US" dirty="0"/>
          </a:p>
          <a:p>
            <a:endParaRPr lang="en-US" dirty="0"/>
          </a:p>
        </p:txBody>
      </p:sp>
      <p:sp>
        <p:nvSpPr>
          <p:cNvPr id="3" name="Title 2"/>
          <p:cNvSpPr>
            <a:spLocks noGrp="1"/>
          </p:cNvSpPr>
          <p:nvPr>
            <p:ph type="title"/>
          </p:nvPr>
        </p:nvSpPr>
        <p:spPr>
          <a:xfrm>
            <a:off x="688490" y="236292"/>
            <a:ext cx="8186026" cy="1388114"/>
          </a:xfrm>
        </p:spPr>
        <p:txBody>
          <a:bodyPr/>
          <a:lstStyle/>
          <a:p>
            <a:r>
              <a:rPr lang="en-US" sz="3600" dirty="0" err="1"/>
              <a:t>Missiological</a:t>
            </a:r>
            <a:r>
              <a:rPr lang="en-US" sz="3600" dirty="0"/>
              <a:t> Implications of Abraham Being the Father of Blessing for all Cultures: </a:t>
            </a:r>
          </a:p>
        </p:txBody>
      </p:sp>
    </p:spTree>
    <p:extLst>
      <p:ext uri="{BB962C8B-B14F-4D97-AF65-F5344CB8AC3E}">
        <p14:creationId xmlns:p14="http://schemas.microsoft.com/office/powerpoint/2010/main" val="343701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strips(downRight)">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dirty="0"/>
              <a:t>The spiritual blessings intended for all mankind that are found in Jesus, are designed to be enjoyed by every cultural group on the face of the earth, no matter how depraved or hideous their conduct. </a:t>
            </a:r>
          </a:p>
          <a:p>
            <a:pPr marL="0" indent="0">
              <a:buNone/>
            </a:pPr>
            <a:endParaRPr lang="en-US" dirty="0"/>
          </a:p>
          <a:p>
            <a:pPr lvl="0"/>
            <a:r>
              <a:rPr lang="en-US" dirty="0"/>
              <a:t>Abraham, as God’s chosen one, is to be honored by all peoples because of that special calling and his subsequent faith response, no matter how anti-Semitic they are. </a:t>
            </a:r>
          </a:p>
        </p:txBody>
      </p:sp>
      <p:sp>
        <p:nvSpPr>
          <p:cNvPr id="3" name="Title 2"/>
          <p:cNvSpPr>
            <a:spLocks noGrp="1"/>
          </p:cNvSpPr>
          <p:nvPr>
            <p:ph type="title"/>
          </p:nvPr>
        </p:nvSpPr>
        <p:spPr/>
        <p:txBody>
          <a:bodyPr/>
          <a:lstStyle/>
          <a:p>
            <a:r>
              <a:rPr lang="en-US" sz="3600" dirty="0" err="1"/>
              <a:t>Missiological</a:t>
            </a:r>
            <a:r>
              <a:rPr lang="en-US" sz="3600" dirty="0"/>
              <a:t> implications </a:t>
            </a:r>
            <a:r>
              <a:rPr lang="en-US" sz="3600" dirty="0" err="1"/>
              <a:t>cont</a:t>
            </a:r>
            <a:r>
              <a:rPr lang="is-IS" sz="3600" dirty="0"/>
              <a:t>…</a:t>
            </a:r>
            <a:endParaRPr lang="en-US" sz="3600" dirty="0"/>
          </a:p>
        </p:txBody>
      </p:sp>
    </p:spTree>
    <p:extLst>
      <p:ext uri="{BB962C8B-B14F-4D97-AF65-F5344CB8AC3E}">
        <p14:creationId xmlns:p14="http://schemas.microsoft.com/office/powerpoint/2010/main" val="7237659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strips(downRight)">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strips(downRight)">
                                      <p:cBhvr>
                                        <p:cTn id="12"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r>
              <a:rPr lang="en-US" dirty="0"/>
              <a:t>God’s global intent is to redeem individuals, and by extension, bring blessing to every cultural expression found on earth.</a:t>
            </a:r>
          </a:p>
          <a:p>
            <a:pPr marL="0" indent="0">
              <a:buNone/>
            </a:pPr>
            <a:endParaRPr lang="en-US" dirty="0"/>
          </a:p>
          <a:p>
            <a:pPr marL="0" indent="0">
              <a:buNone/>
            </a:pPr>
            <a:r>
              <a:rPr lang="en-US" dirty="0"/>
              <a:t>Individuals and entire</a:t>
            </a:r>
          </a:p>
          <a:p>
            <a:pPr marL="0" indent="0">
              <a:buNone/>
            </a:pPr>
            <a:r>
              <a:rPr lang="en-US" dirty="0"/>
              <a:t>cultures experience</a:t>
            </a:r>
          </a:p>
          <a:p>
            <a:pPr marL="0" indent="0">
              <a:buNone/>
            </a:pPr>
            <a:r>
              <a:rPr lang="en-US" dirty="0"/>
              <a:t>biblically adjusted</a:t>
            </a:r>
          </a:p>
          <a:p>
            <a:pPr marL="0" indent="0">
              <a:buNone/>
            </a:pPr>
            <a:r>
              <a:rPr lang="en-US" dirty="0"/>
              <a:t>beliefs, values and</a:t>
            </a:r>
          </a:p>
          <a:p>
            <a:pPr marL="0" indent="0">
              <a:buNone/>
            </a:pPr>
            <a:r>
              <a:rPr lang="en-US" dirty="0"/>
              <a:t>customs.  </a:t>
            </a:r>
          </a:p>
        </p:txBody>
      </p:sp>
      <p:sp>
        <p:nvSpPr>
          <p:cNvPr id="3" name="Title 2"/>
          <p:cNvSpPr>
            <a:spLocks noGrp="1"/>
          </p:cNvSpPr>
          <p:nvPr>
            <p:ph type="title"/>
          </p:nvPr>
        </p:nvSpPr>
        <p:spPr/>
        <p:txBody>
          <a:bodyPr/>
          <a:lstStyle/>
          <a:p>
            <a:r>
              <a:rPr lang="en-US" sz="4000" dirty="0"/>
              <a:t>Redeeming Mankind</a:t>
            </a:r>
          </a:p>
        </p:txBody>
      </p:sp>
      <p:pic>
        <p:nvPicPr>
          <p:cNvPr id="4" name="Picture 3" descr="Screen Shot 2017-01-25 at 9.52.17 AM.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4001003" y="3278549"/>
            <a:ext cx="4818137" cy="3239782"/>
          </a:xfrm>
          <a:prstGeom prst="rect">
            <a:avLst/>
          </a:prstGeom>
        </p:spPr>
      </p:pic>
    </p:spTree>
    <p:extLst>
      <p:ext uri="{BB962C8B-B14F-4D97-AF65-F5344CB8AC3E}">
        <p14:creationId xmlns:p14="http://schemas.microsoft.com/office/powerpoint/2010/main" val="12886307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99248" y="2052785"/>
            <a:ext cx="7745505" cy="4460007"/>
          </a:xfrm>
        </p:spPr>
        <p:txBody>
          <a:bodyPr>
            <a:normAutofit lnSpcReduction="10000"/>
          </a:bodyPr>
          <a:lstStyle/>
          <a:p>
            <a:pPr marL="0" indent="0">
              <a:buNone/>
            </a:pPr>
            <a:r>
              <a:rPr lang="en-US" sz="4400" dirty="0"/>
              <a:t>               </a:t>
            </a:r>
            <a:r>
              <a:rPr lang="en-US" sz="6000" dirty="0"/>
              <a:t>Questions?</a:t>
            </a:r>
            <a:endParaRPr lang="en-US" sz="3600" dirty="0">
              <a:solidFill>
                <a:srgbClr val="3366FF"/>
              </a:solidFill>
            </a:endParaRPr>
          </a:p>
          <a:p>
            <a:pPr marL="0" indent="0">
              <a:buNone/>
            </a:pPr>
            <a:r>
              <a:rPr lang="en-US" sz="3600" dirty="0">
                <a:solidFill>
                  <a:srgbClr val="3366FF"/>
                </a:solidFill>
              </a:rPr>
              <a:t>      </a:t>
            </a:r>
          </a:p>
          <a:p>
            <a:pPr marL="0" indent="0">
              <a:buNone/>
            </a:pPr>
            <a:r>
              <a:rPr lang="en-US" sz="3600" dirty="0">
                <a:solidFill>
                  <a:srgbClr val="3366FF"/>
                </a:solidFill>
              </a:rPr>
              <a:t>Session 2 next week:</a:t>
            </a:r>
          </a:p>
          <a:p>
            <a:pPr marL="0" indent="0">
              <a:buNone/>
            </a:pPr>
            <a:r>
              <a:rPr lang="en-US" sz="3600" dirty="0"/>
              <a:t>   Crossing Cultures in the </a:t>
            </a:r>
          </a:p>
          <a:p>
            <a:pPr marL="0" indent="0">
              <a:buNone/>
            </a:pPr>
            <a:r>
              <a:rPr lang="en-US" sz="3600" dirty="0"/>
              <a:t>       Old Testament</a:t>
            </a:r>
          </a:p>
          <a:p>
            <a:pPr marL="0" indent="0">
              <a:buNone/>
            </a:pPr>
            <a:endParaRPr lang="en-US" sz="2000" dirty="0"/>
          </a:p>
          <a:p>
            <a:pPr marL="0" indent="0">
              <a:buNone/>
            </a:pPr>
            <a:endParaRPr lang="en-US" sz="2000" dirty="0"/>
          </a:p>
          <a:p>
            <a:pPr marL="0" indent="0">
              <a:buNone/>
            </a:pPr>
            <a:r>
              <a:rPr lang="en-US" sz="2000" dirty="0" err="1"/>
              <a:t>MNewell@missionexus.org</a:t>
            </a:r>
            <a:endParaRPr lang="en-US" sz="2000" dirty="0"/>
          </a:p>
        </p:txBody>
      </p:sp>
      <p:sp>
        <p:nvSpPr>
          <p:cNvPr id="3" name="Title 2"/>
          <p:cNvSpPr>
            <a:spLocks noGrp="1"/>
          </p:cNvSpPr>
          <p:nvPr>
            <p:ph type="title"/>
          </p:nvPr>
        </p:nvSpPr>
        <p:spPr/>
        <p:txBody>
          <a:bodyPr/>
          <a:lstStyle/>
          <a:p>
            <a:r>
              <a:rPr lang="en-US" sz="2400" dirty="0"/>
              <a:t>Missio Nexus Web Workshop</a:t>
            </a:r>
          </a:p>
        </p:txBody>
      </p:sp>
      <p:pic>
        <p:nvPicPr>
          <p:cNvPr id="4" name="Picture 3" descr="Crossing Cultures copy.png"/>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6563805" y="3432805"/>
            <a:ext cx="2270104" cy="3269318"/>
          </a:xfrm>
          <a:prstGeom prst="rect">
            <a:avLst/>
          </a:prstGeom>
        </p:spPr>
      </p:pic>
    </p:spTree>
    <p:extLst>
      <p:ext uri="{BB962C8B-B14F-4D97-AF65-F5344CB8AC3E}">
        <p14:creationId xmlns:p14="http://schemas.microsoft.com/office/powerpoint/2010/main" val="289906776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Hardcover">
  <a:themeElements>
    <a:clrScheme name="Hardcover">
      <a:dk1>
        <a:sysClr val="windowText" lastClr="000000"/>
      </a:dk1>
      <a:lt1>
        <a:sysClr val="window" lastClr="FFFFFF"/>
      </a:lt1>
      <a:dk2>
        <a:srgbClr val="895D1D"/>
      </a:dk2>
      <a:lt2>
        <a:srgbClr val="ECE9C6"/>
      </a:lt2>
      <a:accent1>
        <a:srgbClr val="873624"/>
      </a:accent1>
      <a:accent2>
        <a:srgbClr val="D6862D"/>
      </a:accent2>
      <a:accent3>
        <a:srgbClr val="D0BE40"/>
      </a:accent3>
      <a:accent4>
        <a:srgbClr val="877F6C"/>
      </a:accent4>
      <a:accent5>
        <a:srgbClr val="972109"/>
      </a:accent5>
      <a:accent6>
        <a:srgbClr val="AEB795"/>
      </a:accent6>
      <a:hlink>
        <a:srgbClr val="CC9900"/>
      </a:hlink>
      <a:folHlink>
        <a:srgbClr val="B2B2B2"/>
      </a:folHlink>
    </a:clrScheme>
    <a:fontScheme name="Hardcover">
      <a:majorFont>
        <a:latin typeface="Book Antiqua"/>
        <a:ea typeface=""/>
        <a:cs typeface=""/>
        <a:font script="Grek" typeface="Times New Roman"/>
        <a:font script="Cyrl" typeface="Times New Roman"/>
        <a:font script="Jpan" typeface="HGS明朝E"/>
        <a:font script="Hang" typeface="궁서"/>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Book Antiqua"/>
        <a:ea typeface=""/>
        <a:cs typeface=""/>
        <a:font script="Grek" typeface="Times New Roman"/>
        <a:font script="Cyrl" typeface="Times New Roman"/>
        <a:font script="Jpan" typeface="HGS明朝E"/>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Hardcover">
      <a:fillStyleLst>
        <a:solidFill>
          <a:schemeClr val="phClr"/>
        </a:solidFill>
        <a:solidFill>
          <a:schemeClr val="phClr">
            <a:tint val="68000"/>
            <a:shade val="94000"/>
            <a:satMod val="300000"/>
            <a:lumMod val="110000"/>
          </a:schemeClr>
        </a:solidFill>
        <a:gradFill rotWithShape="1">
          <a:gsLst>
            <a:gs pos="0">
              <a:schemeClr val="phClr">
                <a:tint val="94000"/>
                <a:satMod val="180000"/>
                <a:lumMod val="98000"/>
              </a:schemeClr>
            </a:gs>
            <a:gs pos="100000">
              <a:schemeClr val="phClr">
                <a:satMod val="130000"/>
              </a:schemeClr>
            </a:gs>
          </a:gsLst>
          <a:lin ang="5160000" scaled="0"/>
        </a:gradFill>
      </a:fillStyleLst>
      <a:lnStyleLst>
        <a:ln w="12700" cap="flat" cmpd="sng" algn="ctr">
          <a:solidFill>
            <a:schemeClr val="phClr">
              <a:shade val="90000"/>
              <a:lumMod val="90000"/>
            </a:schemeClr>
          </a:solidFill>
          <a:prstDash val="solid"/>
        </a:ln>
        <a:ln w="19050" cap="flat" cmpd="sng" algn="ctr">
          <a:solidFill>
            <a:schemeClr val="phClr">
              <a:shade val="75000"/>
              <a:lumMod val="90000"/>
            </a:schemeClr>
          </a:solidFill>
          <a:prstDash val="solid"/>
        </a:ln>
        <a:ln w="25400" cap="flat" cmpd="sng" algn="ctr">
          <a:solidFill>
            <a:schemeClr val="phClr"/>
          </a:solidFill>
          <a:prstDash val="solid"/>
        </a:ln>
      </a:lnStyleLst>
      <a:effectStyleLst>
        <a:effectStyle>
          <a:effectLst>
            <a:outerShdw blurRad="38100" dist="12700" dir="5400000" rotWithShape="0">
              <a:srgbClr val="000000">
                <a:alpha val="15000"/>
              </a:srgbClr>
            </a:outerShdw>
          </a:effectLst>
        </a:effectStyle>
        <a:effectStyle>
          <a:effectLst>
            <a:outerShdw blurRad="50800" dist="25400" dir="5400000" rotWithShape="0">
              <a:srgbClr val="000000">
                <a:alpha val="46000"/>
              </a:srgbClr>
            </a:outerShdw>
          </a:effectLst>
        </a:effectStyle>
        <a:effectStyle>
          <a:effectLst>
            <a:outerShdw blurRad="50800" dist="25400" dir="5400000" rotWithShape="0">
              <a:srgbClr val="000000">
                <a:alpha val="48000"/>
              </a:srgbClr>
            </a:outerShdw>
          </a:effectLst>
          <a:scene3d>
            <a:camera prst="orthographicFront">
              <a:rot lat="0" lon="0" rev="0"/>
            </a:camera>
            <a:lightRig rig="threePt" dir="tl">
              <a:rot lat="0" lon="0" rev="2400000"/>
            </a:lightRig>
          </a:scene3d>
          <a:sp3d>
            <a:bevelT w="25400" h="25400"/>
          </a:sp3d>
        </a:effectStyle>
      </a:effectStyleLst>
      <a:bgFillStyleLst>
        <a:solidFill>
          <a:schemeClr val="phClr">
            <a:tint val="96000"/>
            <a:lumMod val="110000"/>
          </a:schemeClr>
        </a:solidFill>
        <a:blipFill rotWithShape="1">
          <a:blip xmlns:r="http://schemas.openxmlformats.org/officeDocument/2006/relationships" r:embed="rId1">
            <a:duotone>
              <a:schemeClr val="phClr">
                <a:tint val="93000"/>
                <a:shade val="20000"/>
              </a:schemeClr>
              <a:schemeClr val="phClr">
                <a:tint val="90000"/>
                <a:shade val="85000"/>
                <a:satMod val="115000"/>
              </a:schemeClr>
            </a:duotone>
          </a:blip>
          <a:tile tx="0" ty="0" sx="60000" sy="60000" flip="none" algn="tl"/>
        </a:blipFill>
        <a:blipFill rotWithShape="1">
          <a:blip xmlns:r="http://schemas.openxmlformats.org/officeDocument/2006/relationships" r:embed="rId2">
            <a:duotone>
              <a:schemeClr val="phClr">
                <a:shade val="50000"/>
                <a:satMod val="340000"/>
                <a:lumMod val="40000"/>
              </a:schemeClr>
              <a:schemeClr val="phClr">
                <a:tint val="92000"/>
                <a:shade val="94000"/>
                <a:hueMod val="110000"/>
                <a:satMod val="236000"/>
                <a:lumMod val="12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Hardcover.thmx</Template>
  <TotalTime>5258</TotalTime>
  <Words>1319</Words>
  <Application>Microsoft Office PowerPoint</Application>
  <PresentationFormat>On-screen Show (4:3)</PresentationFormat>
  <Paragraphs>211</Paragraphs>
  <Slides>32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Book Antiqua</vt:lpstr>
      <vt:lpstr>Calibri</vt:lpstr>
      <vt:lpstr>Wingdings</vt:lpstr>
      <vt:lpstr>Hardcover</vt:lpstr>
      <vt:lpstr>Crossing Cultures – Redeeming Mankind</vt:lpstr>
      <vt:lpstr>PowerPoint Presentation</vt:lpstr>
      <vt:lpstr>First &amp; Final Authority</vt:lpstr>
      <vt:lpstr>Crossing Cultures in Scripture</vt:lpstr>
      <vt:lpstr> Definition of Culture</vt:lpstr>
      <vt:lpstr>The Dimensions of Culture</vt:lpstr>
      <vt:lpstr>Culture’s Functions</vt:lpstr>
      <vt:lpstr>Cultures encountered in Scripture</vt:lpstr>
      <vt:lpstr>Some of those who had X-C encounters</vt:lpstr>
      <vt:lpstr>Eden: The Beginning of Human Culture  Genesis 1</vt:lpstr>
      <vt:lpstr>The Beginning of Human Culture: Secular - Humanism</vt:lpstr>
      <vt:lpstr>Christian anthropologist:</vt:lpstr>
      <vt:lpstr>Biblical Perspective: Created in God’s Image</vt:lpstr>
      <vt:lpstr>Genesis 1: 26-27</vt:lpstr>
      <vt:lpstr>The Beginning of Human Culture Genesis 1:26-27</vt:lpstr>
      <vt:lpstr>Implications of God as the Bestower of culture upon humans</vt:lpstr>
      <vt:lpstr>Implications continued…</vt:lpstr>
      <vt:lpstr>The Tower of Babel: The Beginning of Cultural Diversity Genesis 11</vt:lpstr>
      <vt:lpstr>The Tower of Babel: The Beginning of Cultural Diversity Genesis 11</vt:lpstr>
      <vt:lpstr>PowerPoint Presentation</vt:lpstr>
      <vt:lpstr>In light of this chapter, discuss the following statement from the Cape Town Commitment </vt:lpstr>
      <vt:lpstr>Abraham: Father of Blessing for All Cultures   Genesis 12:1-3 </vt:lpstr>
      <vt:lpstr>Abraham: Father of Blessing for All Cultures   Genesis 12:1-3 </vt:lpstr>
      <vt:lpstr>The Blessing Passages</vt:lpstr>
      <vt:lpstr>Abraham: Father of Blessing for All Cultures   Genesis 12:1-3 </vt:lpstr>
      <vt:lpstr>Jesus is the “blessing”</vt:lpstr>
      <vt:lpstr>Cultural Practices the Gospel Challenges</vt:lpstr>
      <vt:lpstr>Abraham: Father of Blessing for All Cultures   Genesis 12:1-3 </vt:lpstr>
      <vt:lpstr>Missiological Implications of Abraham Being the Father of Blessing for all Cultures: </vt:lpstr>
      <vt:lpstr>Missiological implications cont…</vt:lpstr>
      <vt:lpstr>Redeeming Mankind</vt:lpstr>
      <vt:lpstr>Missio Nexus Web Workshop</vt:lpstr>
    </vt:vector>
  </TitlesOfParts>
  <Company>Missio Nexus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Crossing Cultures in Scripture</dc:title>
  <dc:creator>Marvin Newell</dc:creator>
  <cp:lastModifiedBy>Paul Erickson</cp:lastModifiedBy>
  <cp:revision>504</cp:revision>
  <dcterms:created xsi:type="dcterms:W3CDTF">2015-02-12T17:30:50Z</dcterms:created>
  <dcterms:modified xsi:type="dcterms:W3CDTF">2017-01-25T21:17:02Z</dcterms:modified>
</cp:coreProperties>
</file>